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modernComment_CE6_88E122D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299" r:id="rId5"/>
    <p:sldId id="835" r:id="rId6"/>
    <p:sldId id="3311" r:id="rId7"/>
    <p:sldId id="3302" r:id="rId8"/>
    <p:sldId id="3308" r:id="rId9"/>
    <p:sldId id="3306" r:id="rId10"/>
    <p:sldId id="3315" r:id="rId11"/>
    <p:sldId id="331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341526-FA13-5CAE-9272-174221BE166A}" name="Venditti Federica" initials="FV" userId="S::Federica.Venditti@aceaato5.it::aec5b6fa-eb92-4cc6-b517-0a421bd129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5D8"/>
    <a:srgbClr val="21AAB2"/>
    <a:srgbClr val="007C82"/>
    <a:srgbClr val="FFFFFF"/>
    <a:srgbClr val="F0F0F0"/>
    <a:srgbClr val="F87A78"/>
    <a:srgbClr val="DAF1C5"/>
    <a:srgbClr val="CDE4B9"/>
    <a:srgbClr val="9AB185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2436" y="103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C8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E3-4A3D-A0C8-AB3442B18308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E3-4A3D-A0C8-AB3442B18308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3-4A3D-A0C8-AB3442B1830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3-4A3D-A0C8-AB3442B18308}"/>
              </c:ext>
            </c:extLst>
          </c:dPt>
          <c:cat>
            <c:strRef>
              <c:f>Foglio1!$C$5:$C$8</c:f>
              <c:strCache>
                <c:ptCount val="4"/>
                <c:pt idx="0">
                  <c:v>Finanziamento PNRR         </c:v>
                </c:pt>
                <c:pt idx="1">
                  <c:v>Cofinanziamento Tariffa SII  </c:v>
                </c:pt>
                <c:pt idx="2">
                  <c:v>Cofinanziamento Regione</c:v>
                </c:pt>
                <c:pt idx="3">
                  <c:v>TOTALE</c:v>
                </c:pt>
              </c:strCache>
            </c:strRef>
          </c:cat>
          <c:val>
            <c:numRef>
              <c:f>Foglio1!$D$5:$D$8</c:f>
              <c:numCache>
                <c:formatCode>0.00%</c:formatCode>
                <c:ptCount val="4"/>
                <c:pt idx="0">
                  <c:v>0.80100003572295697</c:v>
                </c:pt>
                <c:pt idx="1">
                  <c:v>0.19465727561421345</c:v>
                </c:pt>
                <c:pt idx="2">
                  <c:v>4.342688662829595E-3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E3-4A3D-A0C8-AB3442B18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30"/>
      </c:doughnut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2851429204635012"/>
          <c:y val="0.24462801600031983"/>
          <c:w val="0.34040908982639928"/>
          <c:h val="0.21405321905452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CE6_88E122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FD8E52-653E-40F6-ADA7-0B94B48C861A}" authorId="{01341526-FA13-5CAE-9272-174221BE166A}" created="2024-12-04T09:43:28.83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96455888" sldId="3302"/>
      <ac:spMk id="13" creationId="{5363AC11-72CE-BCC2-DE79-844EE8013FE7}"/>
    </ac:deMkLst>
    <p188:txBody>
      <a:bodyPr/>
      <a:lstStyle/>
      <a:p>
        <a:r>
          <a:rPr lang="it-IT"/>
          <a:t>Comunichiamo la chiusura della prima milestone per Frosinone?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F0A9B-ADDF-4151-AB7B-24092F1504C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9B791-39EF-40DF-B124-DF4F566306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7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DEA78-9B05-B48B-53C6-87D244CC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549AED-8DC8-9F60-F8CD-D09FD980F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DE51766-AC13-DA83-9492-9BD9E41A3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133FE1-C6F1-6E97-32AC-2C744C54A9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 lIns="91432" tIns="45716" rIns="91432" bIns="45716"/>
          <a:lstStyle/>
          <a:p>
            <a:fld id="{840C364B-DEEF-4893-B089-EE873A98BB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68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94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64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56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76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C61F2-78B6-79C9-938B-01A04A6A8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4851B-EEA0-90A4-FA83-D6DB83463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063987-1D3F-1C7D-9DB0-D8BBAC67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51195B-70A5-EF20-195D-2C0D390A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58FC75-FB09-0722-C47B-431B5603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C9DB597-FEC3-A369-6CED-23EF4C21C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838" y="5938838"/>
            <a:ext cx="11110912" cy="782637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52638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full video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61F1B99-953B-9745-82D9-08C46AFEC9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Inserire immagine</a:t>
            </a:r>
          </a:p>
        </p:txBody>
      </p:sp>
    </p:spTree>
    <p:extLst>
      <p:ext uri="{BB962C8B-B14F-4D97-AF65-F5344CB8AC3E}">
        <p14:creationId xmlns:p14="http://schemas.microsoft.com/office/powerpoint/2010/main" val="251462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57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8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7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49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FE0BD34-A839-E30B-994C-C7A22BB0E39E}"/>
              </a:ext>
            </a:extLst>
          </p:cNvPr>
          <p:cNvCxnSpPr>
            <a:cxnSpLocks/>
          </p:cNvCxnSpPr>
          <p:nvPr/>
        </p:nvCxnSpPr>
        <p:spPr>
          <a:xfrm>
            <a:off x="0" y="5986291"/>
            <a:ext cx="12192000" cy="0"/>
          </a:xfrm>
          <a:prstGeom prst="line">
            <a:avLst/>
          </a:prstGeom>
          <a:noFill/>
          <a:ln w="9525" cap="flat">
            <a:solidFill>
              <a:srgbClr val="00A8B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AutoShape 15">
            <a:extLst>
              <a:ext uri="{FF2B5EF4-FFF2-40B4-BE49-F238E27FC236}">
                <a16:creationId xmlns:a16="http://schemas.microsoft.com/office/drawing/2014/main" id="{AEF6B3A4-1BBD-07EB-621A-9C5B3E9F8F92}"/>
              </a:ext>
            </a:extLst>
          </p:cNvPr>
          <p:cNvSpPr/>
          <p:nvPr/>
        </p:nvSpPr>
        <p:spPr>
          <a:xfrm>
            <a:off x="0" y="6375710"/>
            <a:ext cx="1340902" cy="45719"/>
          </a:xfrm>
          <a:prstGeom prst="rect">
            <a:avLst/>
          </a:prstGeom>
          <a:solidFill>
            <a:srgbClr val="4CB2B4"/>
          </a:solidFill>
        </p:spPr>
        <p:txBody>
          <a:bodyPr/>
          <a:lstStyle/>
          <a:p>
            <a:endParaRPr lang="it-IT" sz="1133"/>
          </a:p>
        </p:txBody>
      </p:sp>
      <p:sp>
        <p:nvSpPr>
          <p:cNvPr id="23" name="AutoShape 15">
            <a:extLst>
              <a:ext uri="{FF2B5EF4-FFF2-40B4-BE49-F238E27FC236}">
                <a16:creationId xmlns:a16="http://schemas.microsoft.com/office/drawing/2014/main" id="{D153A649-5128-F86A-13A4-4A7E35288753}"/>
              </a:ext>
            </a:extLst>
          </p:cNvPr>
          <p:cNvSpPr/>
          <p:nvPr/>
        </p:nvSpPr>
        <p:spPr>
          <a:xfrm>
            <a:off x="10851098" y="6375710"/>
            <a:ext cx="1340902" cy="45719"/>
          </a:xfrm>
          <a:prstGeom prst="rect">
            <a:avLst/>
          </a:prstGeom>
          <a:solidFill>
            <a:srgbClr val="4CB2B4"/>
          </a:solidFill>
        </p:spPr>
        <p:txBody>
          <a:bodyPr/>
          <a:lstStyle/>
          <a:p>
            <a:endParaRPr lang="it-IT" sz="1133"/>
          </a:p>
        </p:txBody>
      </p:sp>
      <p:pic>
        <p:nvPicPr>
          <p:cNvPr id="25" name="Immagine 24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176C81AF-1493-ABE8-B3FF-431007EFF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36344" r="5495" b="36892"/>
          <a:stretch/>
        </p:blipFill>
        <p:spPr>
          <a:xfrm>
            <a:off x="1686370" y="6036598"/>
            <a:ext cx="8819260" cy="821402"/>
          </a:xfrm>
          <a:prstGeom prst="rect">
            <a:avLst/>
          </a:prstGeom>
        </p:spPr>
      </p:pic>
      <p:pic>
        <p:nvPicPr>
          <p:cNvPr id="3" name="Immagine 2" descr="Immagine che contiene Elementi grafici, cerchio, schermata, Carattere&#10;&#10;Descrizione generata automaticamente">
            <a:extLst>
              <a:ext uri="{FF2B5EF4-FFF2-40B4-BE49-F238E27FC236}">
                <a16:creationId xmlns:a16="http://schemas.microsoft.com/office/drawing/2014/main" id="{9943CC07-5ACC-4F3C-F951-3A16654381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27" y="144112"/>
            <a:ext cx="5791873" cy="57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44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97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7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94ABEB-52EC-40B4-8A4E-8778C68C3D37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E9596-55A8-4854-85FC-B5EBDF8DA7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8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CE6_88E122D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1F700-FDAC-A845-3E7F-DB657C13A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C7F8ECC-83A1-06DD-AC6B-34638DB158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495" y="-15948"/>
            <a:ext cx="12321153" cy="6873948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0367326A-BA21-945D-23D9-91C49C5F824B}"/>
              </a:ext>
            </a:extLst>
          </p:cNvPr>
          <p:cNvSpPr txBox="1"/>
          <p:nvPr/>
        </p:nvSpPr>
        <p:spPr>
          <a:xfrm>
            <a:off x="986412" y="4134883"/>
            <a:ext cx="4071573" cy="52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  <a:defRPr sz="2800" cap="all" spc="252">
                <a:solidFill>
                  <a:srgbClr val="FFFFFF"/>
                </a:solidFill>
                <a:latin typeface="Brandon Grotesque Black"/>
                <a:ea typeface="Brandon Grotesque Black"/>
                <a:cs typeface="Brandon Grotesque Black"/>
                <a:sym typeface="Brandon Grotesque Black"/>
              </a:defRPr>
            </a:pPr>
            <a:endParaRPr lang="it-IT" sz="2540" i="1">
              <a:solidFill>
                <a:schemeClr val="tx2"/>
              </a:solidFill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9CD1DE9E-6337-8CCD-6653-54D3D5EC7451}"/>
              </a:ext>
            </a:extLst>
          </p:cNvPr>
          <p:cNvSpPr txBox="1"/>
          <p:nvPr/>
        </p:nvSpPr>
        <p:spPr>
          <a:xfrm>
            <a:off x="254982" y="5823544"/>
            <a:ext cx="11677555" cy="20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1200" i="1" cap="all" spc="318">
                <a:solidFill>
                  <a:schemeClr val="tx2"/>
                </a:solidFill>
                <a:latin typeface="Brandon Grotesque Black"/>
              </a:rPr>
              <a:t>M2C4-I4.2_I46: </a:t>
            </a:r>
            <a:r>
              <a:rPr lang="it-IT" sz="1200" i="1">
                <a:solidFill>
                  <a:schemeClr val="tx2"/>
                </a:solidFill>
                <a:latin typeface="Gill Sans Nova" panose="020B0602020104020203" pitchFamily="34" charset="0"/>
              </a:rPr>
              <a:t>Intervento integrato per l’efficientamento delle reti di distribuzione di alcuni Comuni dell’Ambito Territoriale Ottimale n. 5 Lazio Meridionale - Frosinone</a:t>
            </a:r>
            <a:endParaRPr lang="it-IT" sz="1050" b="1" i="1">
              <a:solidFill>
                <a:schemeClr val="tx2"/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E80B8D2-8D5A-2BE0-864C-F3257AFD7C8A}"/>
              </a:ext>
            </a:extLst>
          </p:cNvPr>
          <p:cNvSpPr txBox="1"/>
          <p:nvPr/>
        </p:nvSpPr>
        <p:spPr>
          <a:xfrm>
            <a:off x="986412" y="3463434"/>
            <a:ext cx="10390412" cy="93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  <a:defRPr sz="2800" cap="all" spc="252">
                <a:solidFill>
                  <a:srgbClr val="FFFFFF"/>
                </a:solidFill>
                <a:latin typeface="Brandon Grotesque Black"/>
                <a:ea typeface="Brandon Grotesque Black"/>
                <a:cs typeface="Brandon Grotesque Black"/>
                <a:sym typeface="Brandon Grotesque Black"/>
              </a:defRPr>
            </a:pPr>
            <a:r>
              <a:rPr lang="it-IT" sz="2117" cap="all" spc="267" err="1">
                <a:solidFill>
                  <a:schemeClr val="tx2"/>
                </a:solidFill>
                <a:latin typeface="Gill Sans Nova"/>
              </a:rPr>
              <a:t>pnrR</a:t>
            </a:r>
            <a:r>
              <a:rPr lang="it-IT" sz="2117" cap="all" spc="267">
                <a:solidFill>
                  <a:schemeClr val="tx2"/>
                </a:solidFill>
                <a:latin typeface="Gill Sans Nova"/>
              </a:rPr>
              <a:t> IDRICO</a:t>
            </a:r>
          </a:p>
          <a:p>
            <a:pPr algn="ctr">
              <a:lnSpc>
                <a:spcPct val="150000"/>
              </a:lnSpc>
              <a:defRPr sz="2800" cap="all" spc="252">
                <a:solidFill>
                  <a:srgbClr val="FFFFFF"/>
                </a:solidFill>
                <a:latin typeface="Brandon Grotesque Black"/>
                <a:ea typeface="Brandon Grotesque Black"/>
                <a:cs typeface="Brandon Grotesque Black"/>
                <a:sym typeface="Brandon Grotesque Black"/>
              </a:defRPr>
            </a:pPr>
            <a:r>
              <a:rPr lang="it-IT" sz="2117" cap="all" spc="267">
                <a:solidFill>
                  <a:schemeClr val="tx2"/>
                </a:solidFill>
                <a:latin typeface="Gill Sans Nova"/>
              </a:rPr>
              <a:t>Conferenza stampa comune di </a:t>
            </a:r>
            <a:r>
              <a:rPr lang="it-IT" sz="2117" cap="all" spc="267" err="1">
                <a:solidFill>
                  <a:schemeClr val="tx2"/>
                </a:solidFill>
                <a:latin typeface="Gill Sans Nova"/>
              </a:rPr>
              <a:t>frosinone</a:t>
            </a:r>
            <a:endParaRPr lang="it-IT" sz="2117" cap="all" spc="267">
              <a:solidFill>
                <a:schemeClr val="tx2"/>
              </a:solidFill>
              <a:latin typeface="Gill Sans Nov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9AF5A-BF40-0733-18F3-8DD20E0C17BD}"/>
              </a:ext>
            </a:extLst>
          </p:cNvPr>
          <p:cNvSpPr txBox="1"/>
          <p:nvPr/>
        </p:nvSpPr>
        <p:spPr>
          <a:xfrm>
            <a:off x="1839984" y="4407717"/>
            <a:ext cx="8714578" cy="93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50000"/>
              </a:lnSpc>
              <a:defRPr sz="2800" cap="all" spc="252">
                <a:solidFill>
                  <a:srgbClr val="FFFFFF"/>
                </a:solidFill>
                <a:latin typeface="Brandon Grotesque Black"/>
                <a:ea typeface="Brandon Grotesque Black"/>
                <a:cs typeface="Brandon Grotesque Black"/>
                <a:sym typeface="Brandon Grotesque Black"/>
              </a:defRPr>
            </a:pPr>
            <a:r>
              <a:rPr lang="it-IT" sz="2117" cap="all" spc="267">
                <a:solidFill>
                  <a:schemeClr val="tx2"/>
                </a:solidFill>
                <a:latin typeface="Gill Sans Nova"/>
              </a:rPr>
              <a:t>11 dicembre 2024</a:t>
            </a:r>
          </a:p>
          <a:p>
            <a:pPr algn="ctr">
              <a:lnSpc>
                <a:spcPct val="150000"/>
              </a:lnSpc>
              <a:defRPr sz="2800" cap="all" spc="252">
                <a:solidFill>
                  <a:srgbClr val="FFFFFF"/>
                </a:solidFill>
                <a:latin typeface="Brandon Grotesque Black"/>
                <a:ea typeface="Brandon Grotesque Black"/>
                <a:cs typeface="Brandon Grotesque Black"/>
                <a:sym typeface="Brandon Grotesque Black"/>
              </a:defRPr>
            </a:pPr>
            <a:r>
              <a:rPr lang="it-IT" sz="2117" spc="267">
                <a:solidFill>
                  <a:schemeClr val="tx2"/>
                </a:solidFill>
                <a:latin typeface="Gill Sans Nova" panose="020B0602020104020203" pitchFamily="34" charset="0"/>
              </a:rPr>
              <a:t>Sala Consiliare</a:t>
            </a:r>
          </a:p>
        </p:txBody>
      </p:sp>
      <p:pic>
        <p:nvPicPr>
          <p:cNvPr id="13" name="Immagine 12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D8887D15-D745-EFC6-30FF-F5F5259E19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31274" r="72558" b="35528"/>
          <a:stretch/>
        </p:blipFill>
        <p:spPr>
          <a:xfrm>
            <a:off x="3880767" y="6218408"/>
            <a:ext cx="1289137" cy="542506"/>
          </a:xfrm>
          <a:prstGeom prst="rect">
            <a:avLst/>
          </a:prstGeom>
        </p:spPr>
      </p:pic>
      <p:pic>
        <p:nvPicPr>
          <p:cNvPr id="14" name="Immagine 13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81CDE69B-8901-65A0-A68D-B61DA0745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9" t="31274" r="20253" b="35528"/>
          <a:stretch/>
        </p:blipFill>
        <p:spPr>
          <a:xfrm>
            <a:off x="7053045" y="6259212"/>
            <a:ext cx="718008" cy="515063"/>
          </a:xfrm>
          <a:prstGeom prst="rect">
            <a:avLst/>
          </a:prstGeom>
        </p:spPr>
      </p:pic>
      <p:pic>
        <p:nvPicPr>
          <p:cNvPr id="15" name="Immagine 14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4E0A81D1-D34E-F55C-1147-7F4280A284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9" t="30948" r="55600" b="35854"/>
          <a:stretch/>
        </p:blipFill>
        <p:spPr>
          <a:xfrm>
            <a:off x="5169904" y="6289869"/>
            <a:ext cx="673916" cy="441271"/>
          </a:xfrm>
          <a:prstGeom prst="rect">
            <a:avLst/>
          </a:prstGeom>
        </p:spPr>
      </p:pic>
      <p:pic>
        <p:nvPicPr>
          <p:cNvPr id="16" name="Immagine 15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419B248B-E442-2ED6-A3A5-DA3B402FA6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9" t="31273" r="35463" b="35529"/>
          <a:stretch/>
        </p:blipFill>
        <p:spPr>
          <a:xfrm>
            <a:off x="5957360" y="6233544"/>
            <a:ext cx="1045329" cy="540731"/>
          </a:xfrm>
          <a:prstGeom prst="rect">
            <a:avLst/>
          </a:prstGeom>
        </p:spPr>
      </p:pic>
      <p:pic>
        <p:nvPicPr>
          <p:cNvPr id="17" name="Immagine 16" descr="Immagine che contiene Elementi grafici, Carattere, logo, testo&#10;&#10;Descrizione generata automaticamente">
            <a:extLst>
              <a:ext uri="{FF2B5EF4-FFF2-40B4-BE49-F238E27FC236}">
                <a16:creationId xmlns:a16="http://schemas.microsoft.com/office/drawing/2014/main" id="{64C3DA24-F9F9-65DD-BE0E-344CC7B1DC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09" y="6352929"/>
            <a:ext cx="384288" cy="407984"/>
          </a:xfrm>
          <a:prstGeom prst="rect">
            <a:avLst/>
          </a:prstGeom>
        </p:spPr>
      </p:pic>
      <p:pic>
        <p:nvPicPr>
          <p:cNvPr id="2" name="Immagine 1" descr="Immagine che contiene cresta, corona, emblema, simbolo&#10;&#10;Descrizione generata automaticamente">
            <a:extLst>
              <a:ext uri="{FF2B5EF4-FFF2-40B4-BE49-F238E27FC236}">
                <a16:creationId xmlns:a16="http://schemas.microsoft.com/office/drawing/2014/main" id="{DA77DD20-D662-8A62-F65E-CF6E774DB4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17" y="866759"/>
            <a:ext cx="1895855" cy="2527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230805C-BFB9-1B0D-6FED-A966371DF2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5"/>
          <a:stretch/>
        </p:blipFill>
        <p:spPr>
          <a:xfrm>
            <a:off x="4084411" y="1092246"/>
            <a:ext cx="1761238" cy="23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6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ttangolo 284">
            <a:extLst>
              <a:ext uri="{FF2B5EF4-FFF2-40B4-BE49-F238E27FC236}">
                <a16:creationId xmlns:a16="http://schemas.microsoft.com/office/drawing/2014/main" id="{5650F9A7-0E4E-E054-0DF2-0AC98ED77ED0}"/>
              </a:ext>
            </a:extLst>
          </p:cNvPr>
          <p:cNvSpPr/>
          <p:nvPr/>
        </p:nvSpPr>
        <p:spPr>
          <a:xfrm>
            <a:off x="4224720" y="4449138"/>
            <a:ext cx="1866111" cy="1248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4" name="Rettangolo 283">
            <a:extLst>
              <a:ext uri="{FF2B5EF4-FFF2-40B4-BE49-F238E27FC236}">
                <a16:creationId xmlns:a16="http://schemas.microsoft.com/office/drawing/2014/main" id="{EB329944-A640-5F2D-4945-AA613C4B633A}"/>
              </a:ext>
            </a:extLst>
          </p:cNvPr>
          <p:cNvSpPr/>
          <p:nvPr/>
        </p:nvSpPr>
        <p:spPr>
          <a:xfrm>
            <a:off x="4221762" y="4023081"/>
            <a:ext cx="1866111" cy="407755"/>
          </a:xfrm>
          <a:prstGeom prst="rect">
            <a:avLst/>
          </a:prstGeom>
          <a:solidFill>
            <a:srgbClr val="007C82"/>
          </a:solidFill>
          <a:ln>
            <a:solidFill>
              <a:srgbClr val="007C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3" name="Rettangolo 282">
            <a:extLst>
              <a:ext uri="{FF2B5EF4-FFF2-40B4-BE49-F238E27FC236}">
                <a16:creationId xmlns:a16="http://schemas.microsoft.com/office/drawing/2014/main" id="{19F8B389-C9B9-FC98-C65C-9B60495CD6ED}"/>
              </a:ext>
            </a:extLst>
          </p:cNvPr>
          <p:cNvSpPr/>
          <p:nvPr/>
        </p:nvSpPr>
        <p:spPr>
          <a:xfrm>
            <a:off x="2164068" y="4449138"/>
            <a:ext cx="1866111" cy="1248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2" name="Rettangolo 281">
            <a:extLst>
              <a:ext uri="{FF2B5EF4-FFF2-40B4-BE49-F238E27FC236}">
                <a16:creationId xmlns:a16="http://schemas.microsoft.com/office/drawing/2014/main" id="{505F29DF-BC69-8CEB-A646-5C47999E027B}"/>
              </a:ext>
            </a:extLst>
          </p:cNvPr>
          <p:cNvSpPr/>
          <p:nvPr/>
        </p:nvSpPr>
        <p:spPr>
          <a:xfrm>
            <a:off x="2164068" y="4020067"/>
            <a:ext cx="1866111" cy="407755"/>
          </a:xfrm>
          <a:prstGeom prst="rect">
            <a:avLst/>
          </a:prstGeom>
          <a:solidFill>
            <a:srgbClr val="007C82"/>
          </a:solidFill>
          <a:ln>
            <a:solidFill>
              <a:srgbClr val="007C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1" name="Rettangolo 280">
            <a:extLst>
              <a:ext uri="{FF2B5EF4-FFF2-40B4-BE49-F238E27FC236}">
                <a16:creationId xmlns:a16="http://schemas.microsoft.com/office/drawing/2014/main" id="{3A0FE38C-EA59-5B8E-A5BE-A26368BA0D6E}"/>
              </a:ext>
            </a:extLst>
          </p:cNvPr>
          <p:cNvSpPr/>
          <p:nvPr/>
        </p:nvSpPr>
        <p:spPr>
          <a:xfrm>
            <a:off x="121298" y="4440839"/>
            <a:ext cx="1866111" cy="1248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0" name="Rettangolo 279">
            <a:extLst>
              <a:ext uri="{FF2B5EF4-FFF2-40B4-BE49-F238E27FC236}">
                <a16:creationId xmlns:a16="http://schemas.microsoft.com/office/drawing/2014/main" id="{0133AA2C-2FBD-75D1-3F45-2B6849BCC3FD}"/>
              </a:ext>
            </a:extLst>
          </p:cNvPr>
          <p:cNvSpPr/>
          <p:nvPr/>
        </p:nvSpPr>
        <p:spPr>
          <a:xfrm>
            <a:off x="116967" y="4011252"/>
            <a:ext cx="1866111" cy="407755"/>
          </a:xfrm>
          <a:prstGeom prst="rect">
            <a:avLst/>
          </a:prstGeom>
          <a:solidFill>
            <a:srgbClr val="007C82"/>
          </a:solidFill>
          <a:ln>
            <a:solidFill>
              <a:srgbClr val="007C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D03998-36FB-ED15-EF6A-89B067F41790}"/>
              </a:ext>
            </a:extLst>
          </p:cNvPr>
          <p:cNvSpPr txBox="1"/>
          <p:nvPr/>
        </p:nvSpPr>
        <p:spPr>
          <a:xfrm>
            <a:off x="382520" y="218507"/>
            <a:ext cx="3568423" cy="40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ts val="2947"/>
              </a:lnSpc>
              <a:defRPr sz="2000" b="1" spc="108">
                <a:solidFill>
                  <a:srgbClr val="007C82"/>
                </a:solidFill>
                <a:latin typeface="Aileron Bold"/>
                <a:ea typeface="Aileron Bold"/>
                <a:cs typeface="Aileron Bold"/>
              </a:defRPr>
            </a:lvl1pPr>
          </a:lstStyle>
          <a:p>
            <a:pPr defTabSz="967801" hangingPunct="0">
              <a:lnSpc>
                <a:spcPts val="3119"/>
              </a:lnSpc>
            </a:pPr>
            <a:r>
              <a:rPr lang="it-IT" sz="2800" kern="0" spc="114">
                <a:solidFill>
                  <a:schemeClr val="tx1"/>
                </a:solidFill>
                <a:latin typeface="+mj-lt"/>
                <a:sym typeface="Calibri"/>
              </a:rPr>
              <a:t>IL PROGETTO 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74E6607-90DC-E1A6-95C8-21B7FC6A1D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17375" y="6238875"/>
            <a:ext cx="174625" cy="287338"/>
          </a:xfrm>
        </p:spPr>
        <p:txBody>
          <a:bodyPr/>
          <a:lstStyle/>
          <a:p>
            <a:pPr defTabSz="967801" hangingPunct="0"/>
            <a:fld id="{86CB4B4D-7CA3-9044-876B-883B54F8677D}" type="slidenum">
              <a:rPr lang="it-IT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defTabSz="967801" hangingPunct="0"/>
              <a:t>2</a:t>
            </a:fld>
            <a:endParaRPr lang="it-IT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51F6AC-005C-5FA4-F1B1-792D8B32A850}"/>
              </a:ext>
            </a:extLst>
          </p:cNvPr>
          <p:cNvSpPr txBox="1"/>
          <p:nvPr/>
        </p:nvSpPr>
        <p:spPr>
          <a:xfrm>
            <a:off x="321019" y="964462"/>
            <a:ext cx="6821874" cy="1963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967801" hangingPunct="0"/>
            <a:r>
              <a:rPr lang="it-IT" sz="2000" b="1">
                <a:solidFill>
                  <a:srgbClr val="007C82"/>
                </a:solidFill>
                <a:latin typeface="Gill Sans MT" panose="020B0502020104020203" pitchFamily="34" charset="0"/>
                <a:ea typeface="+mj-ea"/>
                <a:cs typeface="Calibri" panose="020F0502020204030204" pitchFamily="34" charset="0"/>
                <a:sym typeface="Calibri"/>
              </a:rPr>
              <a:t>Le Fonti di Finanziamento del PNRR Idrico</a:t>
            </a:r>
          </a:p>
          <a:p>
            <a:pPr algn="just" defTabSz="967801" hangingPunct="0"/>
            <a:endParaRPr lang="it-IT" sz="1693" kern="0">
              <a:latin typeface="Gill Sans MT" panose="020B0502020104020203" pitchFamily="34" charset="0"/>
              <a:cs typeface="Calibri" panose="020F0502020204030204" pitchFamily="34" charset="0"/>
              <a:sym typeface="Calibri"/>
            </a:endParaRPr>
          </a:p>
          <a:p>
            <a:pPr algn="just" defTabSz="967801" hangingPunct="0"/>
            <a:r>
              <a:rPr lang="it-IT" sz="1693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Finanziamento PNRR                     26.744.953,23 €</a:t>
            </a:r>
          </a:p>
          <a:p>
            <a:pPr algn="just" defTabSz="967801" hangingPunct="0"/>
            <a:r>
              <a:rPr lang="it-IT" sz="1693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Cofinanziamento Tariffa SII              6.499.500,00 € </a:t>
            </a:r>
          </a:p>
          <a:p>
            <a:pPr algn="just" defTabSz="967801" hangingPunct="0"/>
            <a:r>
              <a:rPr lang="it-IT" sz="1693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Cofinanziamento Regione                   145.000,00 €</a:t>
            </a:r>
          </a:p>
          <a:p>
            <a:pPr defTabSz="967801" hangingPunct="0"/>
            <a:r>
              <a:rPr lang="it-IT" sz="1693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/>
                <a:sym typeface="Calibri"/>
              </a:rPr>
              <a:t>	</a:t>
            </a:r>
            <a:r>
              <a:rPr lang="it-IT" sz="1693" b="1" u="sng" kern="0">
                <a:latin typeface="Calibri" panose="020F0502020204030204" pitchFamily="34" charset="0"/>
                <a:cs typeface="Calibri"/>
                <a:sym typeface="Calibri"/>
              </a:rPr>
              <a:t>   Importo complessivo   33.389.453,23 €</a:t>
            </a:r>
            <a:endParaRPr lang="it-IT" sz="1693" b="1" u="sng">
              <a:latin typeface="Calibri"/>
              <a:sym typeface="Calibri"/>
            </a:endParaRPr>
          </a:p>
          <a:p>
            <a:pPr algn="just" defTabSz="967801" hangingPunct="0"/>
            <a:endParaRPr lang="it-IT" sz="1693" kern="0">
              <a:solidFill>
                <a:srgbClr val="007C82"/>
              </a:solidFill>
              <a:latin typeface="Gill Sans MT" panose="020B0502020104020203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EFB8DEC6-D808-E9B4-A64B-1F60341A8AD2}"/>
              </a:ext>
            </a:extLst>
          </p:cNvPr>
          <p:cNvCxnSpPr>
            <a:cxnSpLocks/>
          </p:cNvCxnSpPr>
          <p:nvPr/>
        </p:nvCxnSpPr>
        <p:spPr>
          <a:xfrm flipH="1">
            <a:off x="6149865" y="3037580"/>
            <a:ext cx="8127" cy="3009687"/>
          </a:xfrm>
          <a:prstGeom prst="line">
            <a:avLst/>
          </a:prstGeom>
          <a:ln>
            <a:solidFill>
              <a:srgbClr val="4AB1B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5" name="CasellaDiTesto 234">
            <a:extLst>
              <a:ext uri="{FF2B5EF4-FFF2-40B4-BE49-F238E27FC236}">
                <a16:creationId xmlns:a16="http://schemas.microsoft.com/office/drawing/2014/main" id="{3E1A209B-6EEE-2047-6FE6-47EA8553ACB7}"/>
              </a:ext>
            </a:extLst>
          </p:cNvPr>
          <p:cNvSpPr txBox="1"/>
          <p:nvPr/>
        </p:nvSpPr>
        <p:spPr>
          <a:xfrm>
            <a:off x="259544" y="3057549"/>
            <a:ext cx="6145736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967801" hangingPunct="0"/>
            <a:r>
              <a:rPr lang="it-IT" sz="2000" b="1">
                <a:solidFill>
                  <a:srgbClr val="007C82"/>
                </a:solidFill>
                <a:latin typeface="Gill Sans MT" panose="020B0502020104020203" pitchFamily="34" charset="0"/>
                <a:ea typeface="+mj-ea"/>
                <a:cs typeface="Calibri" panose="020F0502020204030204" pitchFamily="34" charset="0"/>
                <a:sym typeface="Calibri"/>
              </a:rPr>
              <a:t>Gli</a:t>
            </a:r>
            <a:r>
              <a:rPr lang="it-IT" sz="2000" b="1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b="1">
                <a:solidFill>
                  <a:srgbClr val="007C82"/>
                </a:solidFill>
                <a:latin typeface="Gill Sans MT" panose="020B0502020104020203" pitchFamily="34" charset="0"/>
                <a:ea typeface="+mj-ea"/>
                <a:cs typeface="Calibri" panose="020F0502020204030204" pitchFamily="34" charset="0"/>
                <a:sym typeface="Calibri"/>
              </a:rPr>
              <a:t>Obiettivi complessivi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EFB2BC1-D8C0-AE57-3B25-43140843BBE3}"/>
              </a:ext>
            </a:extLst>
          </p:cNvPr>
          <p:cNvGrpSpPr/>
          <p:nvPr/>
        </p:nvGrpSpPr>
        <p:grpSpPr>
          <a:xfrm>
            <a:off x="6817188" y="1032370"/>
            <a:ext cx="5110158" cy="3070986"/>
            <a:chOff x="5847239" y="739691"/>
            <a:chExt cx="4828035" cy="2901442"/>
          </a:xfrm>
        </p:grpSpPr>
        <p:graphicFrame>
          <p:nvGraphicFramePr>
            <p:cNvPr id="30" name="Grafico 29">
              <a:extLst>
                <a:ext uri="{FF2B5EF4-FFF2-40B4-BE49-F238E27FC236}">
                  <a16:creationId xmlns:a16="http://schemas.microsoft.com/office/drawing/2014/main" id="{E81B4D7C-3129-B9FE-B0DC-F4BF2E3C7D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1966902"/>
                </p:ext>
              </p:extLst>
            </p:nvPr>
          </p:nvGraphicFramePr>
          <p:xfrm>
            <a:off x="5847239" y="739691"/>
            <a:ext cx="4828035" cy="29014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822A76A2-B141-159C-0497-342DCA8B5514}"/>
                </a:ext>
              </a:extLst>
            </p:cNvPr>
            <p:cNvSpPr txBox="1"/>
            <p:nvPr/>
          </p:nvSpPr>
          <p:spPr>
            <a:xfrm>
              <a:off x="7007936" y="1252059"/>
              <a:ext cx="479893" cy="338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8391" tIns="48391" rIns="48391" bIns="48391" numCol="1" spcCol="38100" rtlCol="0" anchor="t">
              <a:spAutoFit/>
            </a:bodyPr>
            <a:lstStyle/>
            <a:p>
              <a:pPr defTabSz="967801" hangingPunct="0"/>
              <a:r>
                <a:rPr lang="it-IT" sz="1693" b="1" kern="0">
                  <a:solidFill>
                    <a:schemeClr val="tx2"/>
                  </a:solidFill>
                  <a:latin typeface="Calibri"/>
                  <a:ea typeface="+mj-ea"/>
                  <a:cs typeface="Calibri"/>
                  <a:sym typeface="Calibri"/>
                </a:rPr>
                <a:t>80%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5D5B64A-86E3-30C9-0AB5-0E85876AC6A4}"/>
                </a:ext>
              </a:extLst>
            </p:cNvPr>
            <p:cNvSpPr txBox="1"/>
            <p:nvPr/>
          </p:nvSpPr>
          <p:spPr>
            <a:xfrm>
              <a:off x="8075628" y="1760180"/>
              <a:ext cx="479893" cy="338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8391" tIns="48391" rIns="48391" bIns="48391" numCol="1" spcCol="38100" rtlCol="0" anchor="t">
              <a:spAutoFit/>
            </a:bodyPr>
            <a:lstStyle/>
            <a:p>
              <a:pPr defTabSz="967801" hangingPunct="0"/>
              <a:r>
                <a:rPr lang="it-IT" sz="1693" b="1" kern="0">
                  <a:solidFill>
                    <a:schemeClr val="tx2"/>
                  </a:solidFill>
                  <a:latin typeface="Calibri"/>
                  <a:cs typeface="Calibri"/>
                  <a:sym typeface="Calibri"/>
                </a:rPr>
                <a:t>2</a:t>
              </a:r>
              <a:r>
                <a:rPr lang="it-IT" sz="1693" b="1" kern="0">
                  <a:solidFill>
                    <a:schemeClr val="tx2"/>
                  </a:solidFill>
                  <a:latin typeface="Calibri"/>
                  <a:ea typeface="+mj-ea"/>
                  <a:cs typeface="Calibri"/>
                  <a:sym typeface="Calibri"/>
                </a:rPr>
                <a:t>0%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DF7C96-DA92-A297-FD32-D3B599FCF2DD}"/>
              </a:ext>
            </a:extLst>
          </p:cNvPr>
          <p:cNvSpPr txBox="1"/>
          <p:nvPr/>
        </p:nvSpPr>
        <p:spPr>
          <a:xfrm>
            <a:off x="3786690" y="61041"/>
            <a:ext cx="8405310" cy="749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967801" hangingPunct="0">
              <a:lnSpc>
                <a:spcPct val="115000"/>
              </a:lnSpc>
            </a:pPr>
            <a:r>
              <a:rPr lang="it-IT" sz="1905" i="1" kern="0">
                <a:solidFill>
                  <a:srgbClr val="57B7B8"/>
                </a:solidFill>
                <a:latin typeface="Gill Sans Nova" panose="020B0602020104020203" pitchFamily="34" charset="0"/>
                <a:cs typeface="Calibri"/>
                <a:sym typeface="Calibri"/>
              </a:rPr>
              <a:t>Intervento integrato per l’efficientamento delle reti di distribuzione di alcuni Comuni dell’Ambito Territoriale Ottimale n. 5 Lazio Meridionale - Frosinone</a:t>
            </a:r>
            <a:endParaRPr lang="it-IT" sz="1482" b="1" i="1" kern="0">
              <a:solidFill>
                <a:srgbClr val="57B7B8"/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0314FD2-9540-C67E-7070-0663C4DF965A}"/>
              </a:ext>
            </a:extLst>
          </p:cNvPr>
          <p:cNvCxnSpPr>
            <a:cxnSpLocks/>
          </p:cNvCxnSpPr>
          <p:nvPr/>
        </p:nvCxnSpPr>
        <p:spPr>
          <a:xfrm flipH="1">
            <a:off x="-139485" y="810733"/>
            <a:ext cx="12469711" cy="0"/>
          </a:xfrm>
          <a:prstGeom prst="line">
            <a:avLst/>
          </a:prstGeom>
          <a:ln>
            <a:solidFill>
              <a:srgbClr val="4AB1B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4" name="CasellaDiTesto 263">
            <a:extLst>
              <a:ext uri="{FF2B5EF4-FFF2-40B4-BE49-F238E27FC236}">
                <a16:creationId xmlns:a16="http://schemas.microsoft.com/office/drawing/2014/main" id="{1E511EBE-75CC-9EE9-3CE2-3E25E5338BDF}"/>
              </a:ext>
            </a:extLst>
          </p:cNvPr>
          <p:cNvSpPr txBox="1"/>
          <p:nvPr/>
        </p:nvSpPr>
        <p:spPr>
          <a:xfrm>
            <a:off x="81919" y="4673605"/>
            <a:ext cx="1949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sz="1200"/>
              <a:t>DISTRETTUALIZZAZIONE RETE IDRICA DI 857,09 KM DEI 10 COMUNI</a:t>
            </a:r>
          </a:p>
        </p:txBody>
      </p:sp>
      <p:sp>
        <p:nvSpPr>
          <p:cNvPr id="267" name="CasellaDiTesto 266">
            <a:extLst>
              <a:ext uri="{FF2B5EF4-FFF2-40B4-BE49-F238E27FC236}">
                <a16:creationId xmlns:a16="http://schemas.microsoft.com/office/drawing/2014/main" id="{2E079A89-6A33-7138-5A96-8A9D84E0CB03}"/>
              </a:ext>
            </a:extLst>
          </p:cNvPr>
          <p:cNvSpPr txBox="1"/>
          <p:nvPr/>
        </p:nvSpPr>
        <p:spPr>
          <a:xfrm>
            <a:off x="2367977" y="4552447"/>
            <a:ext cx="1487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sz="1200"/>
              <a:t>RIDUZIONE DELLE PERDITE IDRICHE DEL 35,35% DELL’MB1 NEI 10 COMUNI</a:t>
            </a:r>
          </a:p>
        </p:txBody>
      </p:sp>
      <p:grpSp>
        <p:nvGrpSpPr>
          <p:cNvPr id="268" name="Gruppo 267">
            <a:extLst>
              <a:ext uri="{FF2B5EF4-FFF2-40B4-BE49-F238E27FC236}">
                <a16:creationId xmlns:a16="http://schemas.microsoft.com/office/drawing/2014/main" id="{8E75B127-FEA7-A8CF-2B04-C9326A286B5C}"/>
              </a:ext>
            </a:extLst>
          </p:cNvPr>
          <p:cNvGrpSpPr/>
          <p:nvPr/>
        </p:nvGrpSpPr>
        <p:grpSpPr>
          <a:xfrm rot="5400000">
            <a:off x="315394" y="2956525"/>
            <a:ext cx="330802" cy="2433027"/>
            <a:chOff x="27285" y="373757"/>
            <a:chExt cx="330802" cy="2433027"/>
          </a:xfrm>
        </p:grpSpPr>
        <p:sp>
          <p:nvSpPr>
            <p:cNvPr id="269" name="Rettangolo 268">
              <a:extLst>
                <a:ext uri="{FF2B5EF4-FFF2-40B4-BE49-F238E27FC236}">
                  <a16:creationId xmlns:a16="http://schemas.microsoft.com/office/drawing/2014/main" id="{DDEC3FEA-66DB-11B0-2EEE-937F716F17D1}"/>
                </a:ext>
              </a:extLst>
            </p:cNvPr>
            <p:cNvSpPr/>
            <p:nvPr/>
          </p:nvSpPr>
          <p:spPr>
            <a:xfrm rot="16200000">
              <a:off x="-1042547" y="1534083"/>
              <a:ext cx="2342533" cy="2028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70" name="CasellaDiTesto 269">
              <a:extLst>
                <a:ext uri="{FF2B5EF4-FFF2-40B4-BE49-F238E27FC236}">
                  <a16:creationId xmlns:a16="http://schemas.microsoft.com/office/drawing/2014/main" id="{C7EDE8A4-A18D-90A7-9B9E-CCDACB90CEC3}"/>
                </a:ext>
              </a:extLst>
            </p:cNvPr>
            <p:cNvSpPr txBox="1"/>
            <p:nvPr/>
          </p:nvSpPr>
          <p:spPr>
            <a:xfrm rot="16200000">
              <a:off x="-914615" y="1443589"/>
              <a:ext cx="2342533" cy="202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78921" bIns="0" numCol="1" spcCol="1270" anchor="t" anchorCtr="0">
              <a:noAutofit/>
            </a:bodyPr>
            <a:lstStyle/>
            <a:p>
              <a:pPr marL="0" lvl="0" indent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500" kern="1200">
                  <a:solidFill>
                    <a:schemeClr val="bg1"/>
                  </a:solidFill>
                </a:rPr>
                <a:t>30/06/2025</a:t>
              </a:r>
            </a:p>
          </p:txBody>
        </p:sp>
      </p:grpSp>
      <p:sp>
        <p:nvSpPr>
          <p:cNvPr id="272" name="CasellaDiTesto 271">
            <a:extLst>
              <a:ext uri="{FF2B5EF4-FFF2-40B4-BE49-F238E27FC236}">
                <a16:creationId xmlns:a16="http://schemas.microsoft.com/office/drawing/2014/main" id="{349EFAE4-323F-D4BF-43D2-8382CBA3620D}"/>
              </a:ext>
            </a:extLst>
          </p:cNvPr>
          <p:cNvSpPr txBox="1"/>
          <p:nvPr/>
        </p:nvSpPr>
        <p:spPr>
          <a:xfrm>
            <a:off x="4203100" y="4497238"/>
            <a:ext cx="1904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Font typeface="Arial" panose="020B0604020202020204" pitchFamily="34" charset="0"/>
              <a:buNone/>
            </a:pPr>
            <a:r>
              <a:rPr lang="it-IT" sz="1200"/>
              <a:t>INSTALLAZIONE SMART METER</a:t>
            </a:r>
          </a:p>
          <a:p>
            <a:pPr lvl="0" algn="ctr">
              <a:buNone/>
            </a:pPr>
            <a:r>
              <a:rPr lang="it-IT" sz="1200"/>
              <a:t>Installazione di 6000 contatori «Intelligenti» per il monitoraggio dei consumi Idrici delle utenze</a:t>
            </a:r>
          </a:p>
        </p:txBody>
      </p:sp>
      <p:grpSp>
        <p:nvGrpSpPr>
          <p:cNvPr id="276" name="Gruppo 275">
            <a:extLst>
              <a:ext uri="{FF2B5EF4-FFF2-40B4-BE49-F238E27FC236}">
                <a16:creationId xmlns:a16="http://schemas.microsoft.com/office/drawing/2014/main" id="{2127DA0D-7154-3F11-E95F-24D689A32430}"/>
              </a:ext>
            </a:extLst>
          </p:cNvPr>
          <p:cNvGrpSpPr/>
          <p:nvPr/>
        </p:nvGrpSpPr>
        <p:grpSpPr>
          <a:xfrm rot="5400000">
            <a:off x="4361359" y="2908009"/>
            <a:ext cx="407599" cy="2405786"/>
            <a:chOff x="27285" y="400998"/>
            <a:chExt cx="407599" cy="2405786"/>
          </a:xfrm>
        </p:grpSpPr>
        <p:sp>
          <p:nvSpPr>
            <p:cNvPr id="277" name="Rettangolo 276">
              <a:extLst>
                <a:ext uri="{FF2B5EF4-FFF2-40B4-BE49-F238E27FC236}">
                  <a16:creationId xmlns:a16="http://schemas.microsoft.com/office/drawing/2014/main" id="{E49E7313-B7E7-0983-8684-672962F5284B}"/>
                </a:ext>
              </a:extLst>
            </p:cNvPr>
            <p:cNvSpPr/>
            <p:nvPr/>
          </p:nvSpPr>
          <p:spPr>
            <a:xfrm rot="16200000">
              <a:off x="-1042547" y="1534083"/>
              <a:ext cx="2342533" cy="2028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78" name="CasellaDiTesto 277">
              <a:extLst>
                <a:ext uri="{FF2B5EF4-FFF2-40B4-BE49-F238E27FC236}">
                  <a16:creationId xmlns:a16="http://schemas.microsoft.com/office/drawing/2014/main" id="{7728EBD1-563A-A173-F315-236BE1D69535}"/>
                </a:ext>
              </a:extLst>
            </p:cNvPr>
            <p:cNvSpPr txBox="1"/>
            <p:nvPr/>
          </p:nvSpPr>
          <p:spPr>
            <a:xfrm rot="16200000">
              <a:off x="-837818" y="1470830"/>
              <a:ext cx="2342533" cy="202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78921" bIns="0" numCol="1" spcCol="1270" anchor="t" anchorCtr="0">
              <a:noAutofit/>
            </a:bodyPr>
            <a:lstStyle/>
            <a:p>
              <a:pPr marL="0" lvl="0" indent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500">
                  <a:solidFill>
                    <a:schemeClr val="bg1"/>
                  </a:solidFill>
                </a:rPr>
                <a:t>31</a:t>
              </a:r>
              <a:r>
                <a:rPr lang="it-IT" sz="1500" kern="1200">
                  <a:solidFill>
                    <a:schemeClr val="bg1"/>
                  </a:solidFill>
                </a:rPr>
                <a:t>/03/2026</a:t>
              </a:r>
            </a:p>
          </p:txBody>
        </p:sp>
      </p:grpSp>
      <p:sp>
        <p:nvSpPr>
          <p:cNvPr id="279" name="CasellaDiTesto 278">
            <a:extLst>
              <a:ext uri="{FF2B5EF4-FFF2-40B4-BE49-F238E27FC236}">
                <a16:creationId xmlns:a16="http://schemas.microsoft.com/office/drawing/2014/main" id="{210C6004-2B81-7702-326E-DDA79AD70DC1}"/>
              </a:ext>
            </a:extLst>
          </p:cNvPr>
          <p:cNvSpPr txBox="1"/>
          <p:nvPr/>
        </p:nvSpPr>
        <p:spPr>
          <a:xfrm>
            <a:off x="1389423" y="4146227"/>
            <a:ext cx="2342533" cy="2028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78921" bIns="0" numCol="1" spcCol="1270" anchor="t" anchorCtr="0">
            <a:noAutofit/>
          </a:bodyPr>
          <a:lstStyle/>
          <a:p>
            <a:pPr marL="0" lvl="0" indent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500">
                <a:solidFill>
                  <a:schemeClr val="bg1"/>
                </a:solidFill>
              </a:rPr>
              <a:t>31</a:t>
            </a:r>
            <a:r>
              <a:rPr lang="it-IT" sz="1500" kern="1200">
                <a:solidFill>
                  <a:schemeClr val="bg1"/>
                </a:solidFill>
              </a:rPr>
              <a:t>/03/2026</a:t>
            </a:r>
          </a:p>
        </p:txBody>
      </p:sp>
      <p:pic>
        <p:nvPicPr>
          <p:cNvPr id="3" name="Immagine 2" descr="Immagine che contiene cresta, corona, emblema, simbolo&#10;&#10;Descrizione generata automaticamente">
            <a:extLst>
              <a:ext uri="{FF2B5EF4-FFF2-40B4-BE49-F238E27FC236}">
                <a16:creationId xmlns:a16="http://schemas.microsoft.com/office/drawing/2014/main" id="{281181FE-A13C-4311-6088-C4B672A16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65" y="3424781"/>
            <a:ext cx="1837721" cy="245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C5382B-460D-57B0-C133-085CD471076B}"/>
              </a:ext>
            </a:extLst>
          </p:cNvPr>
          <p:cNvSpPr txBox="1"/>
          <p:nvPr/>
        </p:nvSpPr>
        <p:spPr>
          <a:xfrm>
            <a:off x="6184490" y="3130729"/>
            <a:ext cx="6145736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967801" hangingPunct="0"/>
            <a:r>
              <a:rPr lang="it-IT" sz="1400" b="1" dirty="0">
                <a:solidFill>
                  <a:srgbClr val="007C82"/>
                </a:solidFill>
                <a:latin typeface="Gill Sans MT" panose="020B0502020104020203" pitchFamily="34" charset="0"/>
                <a:ea typeface="+mj-ea"/>
                <a:cs typeface="Calibri" panose="020F0502020204030204" pitchFamily="34" charset="0"/>
                <a:sym typeface="Calibri"/>
              </a:rPr>
              <a:t>Tra i 10 comuni della Provincia di Frosinone finanziati: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70217B-A982-A844-B261-8E5C4195C438}"/>
              </a:ext>
            </a:extLst>
          </p:cNvPr>
          <p:cNvSpPr txBox="1"/>
          <p:nvPr/>
        </p:nvSpPr>
        <p:spPr>
          <a:xfrm>
            <a:off x="6230984" y="3401833"/>
            <a:ext cx="6145736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967801" hangingPunct="0"/>
            <a:r>
              <a:rPr lang="it-IT" sz="2000" b="1" dirty="0">
                <a:solidFill>
                  <a:srgbClr val="007C82"/>
                </a:solidFill>
                <a:latin typeface="Gill Sans MT" panose="020B0502020104020203" pitchFamily="34" charset="0"/>
                <a:ea typeface="+mj-ea"/>
                <a:cs typeface="Calibri" panose="020F0502020204030204" pitchFamily="34" charset="0"/>
                <a:sym typeface="Calibri"/>
              </a:rPr>
              <a:t>Comune di Frosinone</a:t>
            </a: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E23ED489-5758-1C7C-F3AB-0B8D2CA828A5}"/>
              </a:ext>
            </a:extLst>
          </p:cNvPr>
          <p:cNvCxnSpPr>
            <a:cxnSpLocks/>
          </p:cNvCxnSpPr>
          <p:nvPr/>
        </p:nvCxnSpPr>
        <p:spPr>
          <a:xfrm flipH="1">
            <a:off x="0" y="3003531"/>
            <a:ext cx="12192000" cy="6098"/>
          </a:xfrm>
          <a:prstGeom prst="line">
            <a:avLst/>
          </a:prstGeom>
          <a:ln>
            <a:solidFill>
              <a:srgbClr val="4AB1B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4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65874-51E6-CCD9-7C88-925A2C12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8" y="40253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en-US" sz="3100" b="1" kern="0" spc="114">
                <a:sym typeface="Aileron"/>
              </a:rPr>
              <a:t>MONITORAGGIO</a:t>
            </a:r>
            <a:r>
              <a:rPr lang="en-US" sz="3600" b="1" kern="0" spc="114">
                <a:sym typeface="Aileron"/>
              </a:rPr>
              <a:t> MILESTONE PNRR IDRICO</a:t>
            </a:r>
            <a:br>
              <a:rPr lang="en-US" b="1" spc="76">
                <a:solidFill>
                  <a:srgbClr val="007C82"/>
                </a:solidFill>
                <a:latin typeface="Gill Sans MT" panose="020B0502020104020203" pitchFamily="34" charset="0"/>
                <a:ea typeface="Aileron"/>
                <a:cs typeface="Aileron"/>
                <a:sym typeface="Aileron"/>
              </a:rPr>
            </a:br>
            <a:endParaRPr lang="it-IT"/>
          </a:p>
        </p:txBody>
      </p:sp>
      <p:pic>
        <p:nvPicPr>
          <p:cNvPr id="4" name="Immagine 3" descr="Immagine che contiene cresta, corona, emblema, simbolo&#10;&#10;Descrizione generata automaticamente">
            <a:extLst>
              <a:ext uri="{FF2B5EF4-FFF2-40B4-BE49-F238E27FC236}">
                <a16:creationId xmlns:a16="http://schemas.microsoft.com/office/drawing/2014/main" id="{7DF70BA8-FE72-3BBC-BEA0-BEFC8204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44" y="129312"/>
            <a:ext cx="554529" cy="739372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12F60CA-F678-25B1-688E-97B84454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13657"/>
              </p:ext>
            </p:extLst>
          </p:nvPr>
        </p:nvGraphicFramePr>
        <p:xfrm>
          <a:off x="604816" y="698396"/>
          <a:ext cx="10485745" cy="17284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8324">
                  <a:extLst>
                    <a:ext uri="{9D8B030D-6E8A-4147-A177-3AD203B41FA5}">
                      <a16:colId xmlns:a16="http://schemas.microsoft.com/office/drawing/2014/main" val="959030406"/>
                    </a:ext>
                  </a:extLst>
                </a:gridCol>
                <a:gridCol w="1985530">
                  <a:extLst>
                    <a:ext uri="{9D8B030D-6E8A-4147-A177-3AD203B41FA5}">
                      <a16:colId xmlns:a16="http://schemas.microsoft.com/office/drawing/2014/main" val="2948155381"/>
                    </a:ext>
                  </a:extLst>
                </a:gridCol>
                <a:gridCol w="1011096">
                  <a:extLst>
                    <a:ext uri="{9D8B030D-6E8A-4147-A177-3AD203B41FA5}">
                      <a16:colId xmlns:a16="http://schemas.microsoft.com/office/drawing/2014/main" val="1990118486"/>
                    </a:ext>
                  </a:extLst>
                </a:gridCol>
                <a:gridCol w="1505645">
                  <a:extLst>
                    <a:ext uri="{9D8B030D-6E8A-4147-A177-3AD203B41FA5}">
                      <a16:colId xmlns:a16="http://schemas.microsoft.com/office/drawing/2014/main" val="180983050"/>
                    </a:ext>
                  </a:extLst>
                </a:gridCol>
                <a:gridCol w="1583859">
                  <a:extLst>
                    <a:ext uri="{9D8B030D-6E8A-4147-A177-3AD203B41FA5}">
                      <a16:colId xmlns:a16="http://schemas.microsoft.com/office/drawing/2014/main" val="1488074273"/>
                    </a:ext>
                  </a:extLst>
                </a:gridCol>
                <a:gridCol w="3011291">
                  <a:extLst>
                    <a:ext uri="{9D8B030D-6E8A-4147-A177-3AD203B41FA5}">
                      <a16:colId xmlns:a16="http://schemas.microsoft.com/office/drawing/2014/main" val="2581927728"/>
                    </a:ext>
                  </a:extLst>
                </a:gridCol>
              </a:tblGrid>
              <a:tr h="8896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bg1"/>
                          </a:solidFill>
                          <a:effectLst/>
                        </a:rPr>
                        <a:t>MILESTONE1</a:t>
                      </a:r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C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Target PNRR dell’intervento distrettualizzazione</a:t>
                      </a:r>
                      <a:endParaRPr lang="it-IT" sz="1400" b="0" i="0" u="none" strike="noStrike" dirty="0">
                        <a:solidFill>
                          <a:schemeClr val="tx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857,09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30/06/2025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Perimetro: 1.536,37 km rete di distribuzione Idrica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187130"/>
                  </a:ext>
                </a:extLst>
              </a:tr>
              <a:tr h="8387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solidFill>
                            <a:schemeClr val="bg1"/>
                          </a:solidFill>
                          <a:effectLst/>
                        </a:rPr>
                        <a:t>MILESTONE2</a:t>
                      </a:r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C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Indicatore di risultato dell’intervento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35,35%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31/03/2026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Perimetro: 1.901 km rete idrica totale (adduzione + distribuzione Idrica)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1797620"/>
                  </a:ext>
                </a:extLst>
              </a:tr>
            </a:tbl>
          </a:graphicData>
        </a:graphic>
      </p:graphicFrame>
      <p:sp>
        <p:nvSpPr>
          <p:cNvPr id="7" name="Fumetto: rettangolo con angoli arrotondati 6">
            <a:extLst>
              <a:ext uri="{FF2B5EF4-FFF2-40B4-BE49-F238E27FC236}">
                <a16:creationId xmlns:a16="http://schemas.microsoft.com/office/drawing/2014/main" id="{A05F910C-B6E3-ECAF-7C91-B93DF2F6C030}"/>
              </a:ext>
            </a:extLst>
          </p:cNvPr>
          <p:cNvSpPr/>
          <p:nvPr/>
        </p:nvSpPr>
        <p:spPr>
          <a:xfrm>
            <a:off x="2260943" y="2475266"/>
            <a:ext cx="7670114" cy="783191"/>
          </a:xfrm>
          <a:prstGeom prst="wedgeRoundRectCallout">
            <a:avLst>
              <a:gd name="adj1" fmla="val -21017"/>
              <a:gd name="adj2" fmla="val -73939"/>
              <a:gd name="adj3" fmla="val 16667"/>
            </a:avLst>
          </a:prstGeom>
          <a:solidFill>
            <a:srgbClr val="FFFFFF"/>
          </a:solidFill>
          <a:ln w="25400" cap="flat">
            <a:solidFill>
              <a:srgbClr val="007C8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dirty="0">
                <a:solidFill>
                  <a:schemeClr val="tx2"/>
                </a:solidFill>
                <a:sym typeface="Calibri"/>
              </a:rPr>
              <a:t>Nel complessivo delle Milestone </a:t>
            </a:r>
            <a:r>
              <a:rPr lang="it-IT" sz="1600" dirty="0">
                <a:solidFill>
                  <a:schemeClr val="tx2"/>
                </a:solidFill>
              </a:rPr>
              <a:t>il Comune di </a:t>
            </a:r>
            <a:r>
              <a:rPr lang="it-IT" sz="1600" b="1" dirty="0">
                <a:solidFill>
                  <a:schemeClr val="tx2"/>
                </a:solidFill>
              </a:rPr>
              <a:t>Frosinone</a:t>
            </a:r>
            <a:r>
              <a:rPr lang="it-IT" sz="1600" dirty="0">
                <a:solidFill>
                  <a:schemeClr val="tx2"/>
                </a:solidFill>
              </a:rPr>
              <a:t> contribuisce per </a:t>
            </a:r>
            <a:r>
              <a:rPr lang="it-IT" sz="2000" b="1" dirty="0">
                <a:solidFill>
                  <a:schemeClr val="tx2"/>
                </a:solidFill>
              </a:rPr>
              <a:t>72,72</a:t>
            </a:r>
            <a:r>
              <a:rPr lang="it-IT" sz="1600" dirty="0">
                <a:solidFill>
                  <a:schemeClr val="tx2"/>
                </a:solidFill>
              </a:rPr>
              <a:t> km e per circa </a:t>
            </a:r>
            <a:r>
              <a:rPr lang="it-IT" sz="2000" b="1" dirty="0">
                <a:solidFill>
                  <a:schemeClr val="tx2"/>
                </a:solidFill>
              </a:rPr>
              <a:t>119 l/s</a:t>
            </a:r>
            <a:r>
              <a:rPr lang="it-IT" sz="1600" dirty="0">
                <a:solidFill>
                  <a:schemeClr val="tx2"/>
                </a:solidFill>
              </a:rPr>
              <a:t> di perdite da recuperare</a:t>
            </a:r>
            <a:endParaRPr lang="it-IT" sz="1600" dirty="0">
              <a:solidFill>
                <a:schemeClr val="tx2"/>
              </a:solidFill>
              <a:sym typeface="Calibri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C55FAF1-F867-4D60-E363-1A5E829A868D}"/>
              </a:ext>
            </a:extLst>
          </p:cNvPr>
          <p:cNvSpPr/>
          <p:nvPr/>
        </p:nvSpPr>
        <p:spPr>
          <a:xfrm>
            <a:off x="80818" y="3814369"/>
            <a:ext cx="4081175" cy="181588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7C8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chemeClr val="tx2"/>
                </a:solidFill>
                <a:latin typeface="+mj-lt"/>
              </a:rPr>
              <a:t>ANNO 2020 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chemeClr val="tx2"/>
                </a:solidFill>
                <a:latin typeface="+mj-lt"/>
              </a:rPr>
              <a:t>COMUNE DI FROSINONE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chemeClr val="tx2"/>
                </a:solidFill>
                <a:latin typeface="+mj-lt"/>
              </a:rPr>
              <a:t>(Avvio progetto)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  <a:sym typeface="Fira Sans Light"/>
              </a:rPr>
              <a:t>≈ 345 l/s </a:t>
            </a:r>
            <a:r>
              <a:rPr lang="en-US" sz="1600" b="1" dirty="0" err="1">
                <a:solidFill>
                  <a:schemeClr val="tx2"/>
                </a:solidFill>
                <a:latin typeface="+mj-lt"/>
                <a:sym typeface="Fira Sans Light"/>
              </a:rPr>
              <a:t>immessi</a:t>
            </a:r>
            <a:endParaRPr lang="en-US" sz="1600" b="1" dirty="0">
              <a:solidFill>
                <a:schemeClr val="tx2"/>
              </a:solidFill>
              <a:latin typeface="+mj-lt"/>
              <a:sym typeface="Fira Sans Light"/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  <a:sym typeface="Fira Sans Light"/>
              </a:rPr>
              <a:t>≈ 160 l/s verso </a:t>
            </a:r>
            <a:r>
              <a:rPr lang="en-US" sz="1600" b="1" dirty="0" err="1">
                <a:solidFill>
                  <a:schemeClr val="tx2"/>
                </a:solidFill>
                <a:latin typeface="+mj-lt"/>
                <a:sym typeface="Fira Sans Light"/>
              </a:rPr>
              <a:t>utenza</a:t>
            </a:r>
            <a:endParaRPr lang="en-US" sz="1600" b="1" dirty="0">
              <a:solidFill>
                <a:schemeClr val="tx2"/>
              </a:solidFill>
              <a:latin typeface="+mj-lt"/>
              <a:sym typeface="Fira Sans Light"/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  <a:sym typeface="Fira Sans Light"/>
              </a:rPr>
              <a:t>≈ 185 l/s </a:t>
            </a:r>
            <a:r>
              <a:rPr lang="en-US" sz="1600" b="1" dirty="0" err="1">
                <a:solidFill>
                  <a:schemeClr val="tx2"/>
                </a:solidFill>
                <a:latin typeface="+mj-lt"/>
                <a:sym typeface="Fira Sans Light"/>
              </a:rPr>
              <a:t>dispersi</a:t>
            </a:r>
            <a:endParaRPr lang="en-US" sz="1600" b="1" dirty="0">
              <a:solidFill>
                <a:schemeClr val="tx2"/>
              </a:solidFill>
              <a:latin typeface="+mj-lt"/>
              <a:sym typeface="Fira Sans Light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ED0AED7-0316-C115-08A2-7C886ED23472}"/>
              </a:ext>
            </a:extLst>
          </p:cNvPr>
          <p:cNvSpPr/>
          <p:nvPr/>
        </p:nvSpPr>
        <p:spPr>
          <a:xfrm>
            <a:off x="8030007" y="3806350"/>
            <a:ext cx="4081175" cy="181588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  <a:latin typeface="+mj-lt"/>
              </a:rPr>
              <a:t>ANNO 2026  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  <a:latin typeface="+mj-lt"/>
              </a:rPr>
              <a:t>COMUNE DI FROSINONE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chemeClr val="tx2"/>
                </a:solidFill>
                <a:latin typeface="+mj-lt"/>
              </a:rPr>
              <a:t>(Fine progetto)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16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  <a:sym typeface="Fira Sans Light"/>
              </a:rPr>
              <a:t>≈ 226 l/s </a:t>
            </a:r>
            <a:r>
              <a:rPr lang="en-US" sz="1600" b="1" dirty="0" err="1">
                <a:solidFill>
                  <a:schemeClr val="tx2"/>
                </a:solidFill>
                <a:latin typeface="+mj-lt"/>
                <a:sym typeface="Fira Sans Light"/>
              </a:rPr>
              <a:t>immessi</a:t>
            </a:r>
            <a:endParaRPr lang="en-US" sz="1600" b="1" dirty="0">
              <a:solidFill>
                <a:schemeClr val="tx2"/>
              </a:solidFill>
              <a:latin typeface="+mj-lt"/>
              <a:sym typeface="Fira Sans Light"/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+mj-lt"/>
                <a:sym typeface="Fira Sans Light"/>
              </a:rPr>
              <a:t>≈ 160 l/s verso </a:t>
            </a:r>
            <a:r>
              <a:rPr lang="en-US" sz="1600" b="1" dirty="0" err="1">
                <a:solidFill>
                  <a:schemeClr val="tx2"/>
                </a:solidFill>
                <a:latin typeface="+mj-lt"/>
                <a:sym typeface="Fira Sans Light"/>
              </a:rPr>
              <a:t>utenza</a:t>
            </a:r>
            <a:endParaRPr lang="en-US" sz="1600" b="1" dirty="0">
              <a:solidFill>
                <a:schemeClr val="tx2"/>
              </a:solidFill>
              <a:latin typeface="+mj-lt"/>
              <a:sym typeface="Fira Sans Ligh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+mj-lt"/>
                <a:sym typeface="Fira Sans Light"/>
              </a:rPr>
              <a:t>≈ 66 l/s </a:t>
            </a:r>
            <a:r>
              <a:rPr lang="en-US" sz="1600" b="1" dirty="0" err="1">
                <a:solidFill>
                  <a:schemeClr val="tx2"/>
                </a:solidFill>
                <a:latin typeface="+mj-lt"/>
                <a:sym typeface="Fira Sans Light"/>
              </a:rPr>
              <a:t>dispersi</a:t>
            </a:r>
            <a:endParaRPr lang="en-US" sz="1600" b="1" dirty="0">
              <a:solidFill>
                <a:schemeClr val="tx2"/>
              </a:solidFill>
              <a:latin typeface="+mj-lt"/>
              <a:sym typeface="Fira Sans Light"/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C8CC4B25-ED9F-D574-326B-BAA96A1BE8E4}"/>
              </a:ext>
            </a:extLst>
          </p:cNvPr>
          <p:cNvSpPr/>
          <p:nvPr/>
        </p:nvSpPr>
        <p:spPr>
          <a:xfrm>
            <a:off x="4239377" y="4072337"/>
            <a:ext cx="3790630" cy="128390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ea typeface="Fira Sans Light"/>
                <a:cs typeface="Fira Sans Light"/>
                <a:sym typeface="Fira Sans Light"/>
              </a:rPr>
              <a:t>119 l/s</a:t>
            </a:r>
            <a:r>
              <a:rPr lang="en-US" sz="16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600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ea typeface="Fira Sans Light"/>
                <a:cs typeface="Fira Sans Light"/>
                <a:sym typeface="Fira Sans Light"/>
              </a:rPr>
              <a:t>risparmiato</a:t>
            </a:r>
            <a:r>
              <a:rPr lang="en-US" sz="16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sym typeface="Fira Sans Light"/>
              </a:rPr>
              <a:t> </a:t>
            </a:r>
            <a:r>
              <a:rPr lang="en-US" sz="1600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sym typeface="Fira Sans Light"/>
              </a:rPr>
              <a:t>ogni</a:t>
            </a:r>
            <a:r>
              <a:rPr lang="en-US" sz="16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sym typeface="Fira Sans Light"/>
              </a:rPr>
              <a:t> anno a </a:t>
            </a:r>
            <a:r>
              <a:rPr lang="en-US" sz="1600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sym typeface="Fira Sans Light"/>
              </a:rPr>
              <a:t>beneficio</a:t>
            </a:r>
            <a:r>
              <a:rPr lang="en-US" sz="16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sym typeface="Fira Sans Light"/>
              </a:rPr>
              <a:t> </a:t>
            </a:r>
            <a:r>
              <a:rPr lang="en-US" sz="1600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sym typeface="Fira Sans Light"/>
              </a:rPr>
              <a:t>degli</a:t>
            </a:r>
            <a:r>
              <a:rPr lang="en-US" sz="16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sym typeface="Fira Sans Light"/>
              </a:rPr>
              <a:t> </a:t>
            </a:r>
            <a:r>
              <a:rPr lang="en-US" sz="1600" dirty="0" err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Fira Sans ExtraBold" panose="020F0502020204030204" pitchFamily="34" charset="0"/>
                <a:sym typeface="Fira Sans Light"/>
              </a:rPr>
              <a:t>utenti</a:t>
            </a:r>
            <a:endParaRPr lang="en-US" sz="160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Fira Sans ExtraBold" panose="020F0502020204030204" pitchFamily="34" charset="0"/>
              <a:sym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42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resta, corona, emblema, simbolo&#10;&#10;Descrizione generata automaticamente">
            <a:extLst>
              <a:ext uri="{FF2B5EF4-FFF2-40B4-BE49-F238E27FC236}">
                <a16:creationId xmlns:a16="http://schemas.microsoft.com/office/drawing/2014/main" id="{8E3D966A-7F22-EB82-A32E-DF3F2B838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458" y="162507"/>
            <a:ext cx="674255" cy="8990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E9781B-7BBD-9BEA-47A6-1F871A2FD741}"/>
              </a:ext>
            </a:extLst>
          </p:cNvPr>
          <p:cNvSpPr txBox="1"/>
          <p:nvPr/>
        </p:nvSpPr>
        <p:spPr>
          <a:xfrm>
            <a:off x="0" y="102340"/>
            <a:ext cx="1119092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800" b="1" kern="0" spc="114"/>
              <a:t>LA DISTRETTUALIZZAZIONE</a:t>
            </a:r>
            <a:r>
              <a:rPr lang="it-IT" sz="3200" b="1" kern="0" spc="114"/>
              <a:t>:  DISTRETTI E RETE</a:t>
            </a:r>
          </a:p>
        </p:txBody>
      </p:sp>
      <p:pic>
        <p:nvPicPr>
          <p:cNvPr id="10" name="Immagine 9" descr="Immagine che contiene Carattere, schermata, numero, linea&#10;&#10;Descrizione generata automaticamente">
            <a:extLst>
              <a:ext uri="{FF2B5EF4-FFF2-40B4-BE49-F238E27FC236}">
                <a16:creationId xmlns:a16="http://schemas.microsoft.com/office/drawing/2014/main" id="{76DCAD08-769E-B14B-7EB6-4D11D17AD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362" y="5563212"/>
            <a:ext cx="2808654" cy="364871"/>
          </a:xfrm>
          <a:prstGeom prst="rect">
            <a:avLst/>
          </a:prstGeom>
          <a:ln>
            <a:noFill/>
          </a:ln>
        </p:spPr>
      </p:pic>
      <p:sp>
        <p:nvSpPr>
          <p:cNvPr id="19" name="Elaborazione alternativa 18">
            <a:extLst>
              <a:ext uri="{FF2B5EF4-FFF2-40B4-BE49-F238E27FC236}">
                <a16:creationId xmlns:a16="http://schemas.microsoft.com/office/drawing/2014/main" id="{BCFEBCDB-6056-6D2F-E4D0-72CE062A5CA8}"/>
              </a:ext>
            </a:extLst>
          </p:cNvPr>
          <p:cNvSpPr/>
          <p:nvPr/>
        </p:nvSpPr>
        <p:spPr>
          <a:xfrm>
            <a:off x="7014018" y="1174303"/>
            <a:ext cx="4711545" cy="1191813"/>
          </a:xfrm>
          <a:prstGeom prst="flowChartAlternateProces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latin typeface="Fira Sans ExtraBold" panose="020F0502020204030204" pitchFamily="34" charset="0"/>
              </a:rPr>
              <a:t>18 Distretti misurati in telecontrollo 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813DBA6-511C-C31B-9E80-C994B5C12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7" b="96820" l="2897" r="98741">
                        <a14:foregroundMark x1="63350" y1="24642" x2="82242" y2="31638"/>
                        <a14:foregroundMark x1="84257" y1="32909" x2="98741" y2="38633"/>
                        <a14:foregroundMark x1="98741" y1="38633" x2="93199" y2="42607"/>
                        <a14:foregroundMark x1="62846" y1="96184" x2="56171" y2="97138"/>
                        <a14:foregroundMark x1="56171" y1="97138" x2="39924" y2="80286"/>
                        <a14:foregroundMark x1="71033" y1="97138" x2="81738" y2="95072"/>
                        <a14:foregroundMark x1="81738" y1="95072" x2="81738" y2="92687"/>
                        <a14:foregroundMark x1="90554" y1="58824" x2="87154" y2="66137"/>
                        <a14:foregroundMark x1="87154" y1="66137" x2="84131" y2="85692"/>
                        <a14:foregroundMark x1="27456" y1="35453" x2="4660" y2="59459"/>
                        <a14:foregroundMark x1="4660" y1="59459" x2="6549" y2="67886"/>
                        <a14:foregroundMark x1="6549" y1="67886" x2="14736" y2="82035"/>
                        <a14:foregroundMark x1="14736" y1="82035" x2="20907" y2="85533"/>
                        <a14:foregroundMark x1="20907" y1="85533" x2="25189" y2="93005"/>
                        <a14:foregroundMark x1="25189" y1="93005" x2="28589" y2="89666"/>
                        <a14:foregroundMark x1="18766" y1="45946" x2="24685" y2="43084"/>
                        <a14:foregroundMark x1="24685" y1="43084" x2="26574" y2="46423"/>
                        <a14:foregroundMark x1="2897" y1="62003" x2="2897" y2="63434"/>
                        <a14:foregroundMark x1="39421" y1="40700" x2="43325" y2="392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87" y="83643"/>
            <a:ext cx="6750863" cy="534797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363AC11-72CE-BCC2-DE79-844EE8013FE7}"/>
              </a:ext>
            </a:extLst>
          </p:cNvPr>
          <p:cNvSpPr txBox="1"/>
          <p:nvPr/>
        </p:nvSpPr>
        <p:spPr>
          <a:xfrm>
            <a:off x="6385791" y="2591694"/>
            <a:ext cx="5676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1"/>
                </a:solidFill>
                <a:latin typeface="Fira Sans ExtraBold" panose="020F0502020204030204" pitchFamily="34" charset="0"/>
              </a:rPr>
              <a:t>100% km </a:t>
            </a:r>
            <a:r>
              <a:rPr lang="it-IT" sz="2800" b="1" dirty="0" err="1">
                <a:solidFill>
                  <a:schemeClr val="accent1"/>
                </a:solidFill>
                <a:latin typeface="Fira Sans ExtraBold" panose="020F0502020204030204" pitchFamily="34" charset="0"/>
              </a:rPr>
              <a:t>Distrettualizzati</a:t>
            </a:r>
            <a:endParaRPr lang="it-IT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AA4363B-2CCA-3EE6-348F-657173F7401E}"/>
              </a:ext>
            </a:extLst>
          </p:cNvPr>
          <p:cNvSpPr txBox="1"/>
          <p:nvPr/>
        </p:nvSpPr>
        <p:spPr>
          <a:xfrm>
            <a:off x="6179993" y="4071823"/>
            <a:ext cx="5943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/>
              <a:t>ATTIVITA’ IN CORSO: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/>
              <a:t>- </a:t>
            </a:r>
            <a:r>
              <a:rPr lang="it-IT" sz="1600"/>
              <a:t>Studi sulle pressioni dei distretti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1600"/>
              <a:t>- Individuazione punti di monitoraggio delle pressioni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1600"/>
              <a:t>- Individuazione punti di misura delle portate in ambito sub-distretto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1600"/>
              <a:t>- Ricerca perdite di rete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1600"/>
              <a:t>- Campagna misura sulla rete per individuazione tratti da sostituire</a:t>
            </a:r>
          </a:p>
        </p:txBody>
      </p:sp>
    </p:spTree>
    <p:extLst>
      <p:ext uri="{BB962C8B-B14F-4D97-AF65-F5344CB8AC3E}">
        <p14:creationId xmlns:p14="http://schemas.microsoft.com/office/powerpoint/2010/main" val="22964558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98944-8431-BB69-6B5C-78F6E8C8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3" y="111629"/>
            <a:ext cx="10515600" cy="467794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PROGRAMMAZIONE DEGLI INTERVENTI</a:t>
            </a:r>
          </a:p>
        </p:txBody>
      </p:sp>
      <p:pic>
        <p:nvPicPr>
          <p:cNvPr id="3" name="Immagine 2" descr="Immagine che contiene cresta, corona, emblema, simbolo&#10;&#10;Descrizione generata automaticamente">
            <a:extLst>
              <a:ext uri="{FF2B5EF4-FFF2-40B4-BE49-F238E27FC236}">
                <a16:creationId xmlns:a16="http://schemas.microsoft.com/office/drawing/2014/main" id="{90B695B1-01B9-FA74-1526-CECC2F060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822" y="147844"/>
            <a:ext cx="674255" cy="89900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C74762-782C-49A6-7423-E0AE1FDE3977}"/>
              </a:ext>
            </a:extLst>
          </p:cNvPr>
          <p:cNvSpPr txBox="1"/>
          <p:nvPr/>
        </p:nvSpPr>
        <p:spPr>
          <a:xfrm>
            <a:off x="7195557" y="1046851"/>
            <a:ext cx="3823896" cy="160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967801" hangingPunct="0"/>
            <a:r>
              <a:rPr lang="it-IT" sz="2400" b="1" u="sng" dirty="0">
                <a:solidFill>
                  <a:srgbClr val="007C82"/>
                </a:solidFill>
                <a:latin typeface="Gill Sans MT" panose="020B0502020104020203" pitchFamily="34" charset="0"/>
                <a:ea typeface="+mj-ea"/>
                <a:cs typeface="Calibri" panose="020F0502020204030204" pitchFamily="34" charset="0"/>
                <a:sym typeface="Calibri"/>
              </a:rPr>
              <a:t>Interventi puntuali</a:t>
            </a:r>
          </a:p>
          <a:p>
            <a:pPr algn="just" defTabSz="967801" hangingPunct="0"/>
            <a:endParaRPr lang="it-IT" sz="1400" kern="0" dirty="0">
              <a:latin typeface="Gill Sans MT" panose="020B0502020104020203" pitchFamily="34" charset="0"/>
              <a:cs typeface="Calibri" panose="020F0502020204030204" pitchFamily="34" charset="0"/>
              <a:sym typeface="Calibri"/>
            </a:endParaRPr>
          </a:p>
          <a:p>
            <a:pPr algn="just" defTabSz="967801" hangingPunct="0"/>
            <a:r>
              <a:rPr lang="it-IT" sz="2000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Progettati</a:t>
            </a:r>
            <a:r>
              <a:rPr lang="it-IT" sz="2000" kern="0" dirty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: n. 41</a:t>
            </a:r>
          </a:p>
          <a:p>
            <a:pPr algn="just" defTabSz="967801" hangingPunct="0"/>
            <a:r>
              <a:rPr lang="it-IT" sz="2000" kern="0" dirty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Eseguiti: n. 34</a:t>
            </a:r>
          </a:p>
          <a:p>
            <a:pPr algn="just" defTabSz="967801" hangingPunct="0"/>
            <a:r>
              <a:rPr lang="it-IT" sz="2000" kern="0" dirty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In corso di esecuzione: n. 7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9783F0-BC36-3454-441E-B55182F0D477}"/>
              </a:ext>
            </a:extLst>
          </p:cNvPr>
          <p:cNvSpPr txBox="1"/>
          <p:nvPr/>
        </p:nvSpPr>
        <p:spPr>
          <a:xfrm>
            <a:off x="3350069" y="5431841"/>
            <a:ext cx="6143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7801" hangingPunct="0"/>
            <a:r>
              <a:rPr lang="it-IT" sz="2400" b="1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Oltre 2 km di condotte da rinnovare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1156BE3-F9BD-1BE2-3653-4A2FAA6153C2}"/>
              </a:ext>
            </a:extLst>
          </p:cNvPr>
          <p:cNvSpPr txBox="1"/>
          <p:nvPr/>
        </p:nvSpPr>
        <p:spPr>
          <a:xfrm>
            <a:off x="4642106" y="2696547"/>
            <a:ext cx="4007691" cy="3028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967801" hangingPunct="0"/>
            <a:r>
              <a:rPr lang="it-IT" sz="2800" b="1" u="sng">
                <a:solidFill>
                  <a:srgbClr val="007C82"/>
                </a:solidFill>
                <a:latin typeface="Gill Sans MT" panose="020B0502020104020203" pitchFamily="34" charset="0"/>
                <a:ea typeface="+mj-ea"/>
                <a:cs typeface="Calibri" panose="020F0502020204030204" pitchFamily="34" charset="0"/>
                <a:sym typeface="Calibri"/>
              </a:rPr>
              <a:t>Grandi Opere</a:t>
            </a:r>
          </a:p>
          <a:p>
            <a:pPr algn="just" defTabSz="967801" hangingPunct="0"/>
            <a:endParaRPr lang="it-IT" sz="1200" kern="0">
              <a:latin typeface="Gill Sans MT" panose="020B0502020104020203" pitchFamily="34" charset="0"/>
              <a:cs typeface="Calibri" panose="020F0502020204030204" pitchFamily="34" charset="0"/>
              <a:sym typeface="Calibri"/>
            </a:endParaRPr>
          </a:p>
          <a:p>
            <a:pPr marL="342900" indent="-342900" algn="just" defTabSz="967801" hangingPunct="0">
              <a:buFont typeface="+mj-lt"/>
              <a:buAutoNum type="arabicPeriod"/>
            </a:pPr>
            <a:r>
              <a:rPr lang="it-IT" sz="2000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Via Tiburtina</a:t>
            </a:r>
          </a:p>
          <a:p>
            <a:pPr marL="342900" indent="-342900" algn="just" defTabSz="967801" hangingPunct="0">
              <a:buFont typeface="+mj-lt"/>
              <a:buAutoNum type="arabicPeriod"/>
            </a:pPr>
            <a:r>
              <a:rPr lang="it-IT" sz="2000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Via Marittima - tratto 1</a:t>
            </a:r>
          </a:p>
          <a:p>
            <a:pPr marL="342900" indent="-342900" algn="just" defTabSz="967801" hangingPunct="0">
              <a:buFont typeface="+mj-lt"/>
              <a:buAutoNum type="arabicPeriod"/>
            </a:pPr>
            <a:r>
              <a:rPr lang="it-IT" sz="2000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Via Marittima - tratto 2</a:t>
            </a:r>
          </a:p>
          <a:p>
            <a:pPr marL="342900" indent="-342900" algn="just" defTabSz="967801" hangingPunct="0">
              <a:buFont typeface="+mj-lt"/>
              <a:buAutoNum type="arabicPeriod"/>
            </a:pPr>
            <a:r>
              <a:rPr lang="it-IT" sz="2000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Via Aldo Moro </a:t>
            </a:r>
          </a:p>
          <a:p>
            <a:pPr marL="342900" indent="-342900" algn="just" defTabSz="967801" hangingPunct="0">
              <a:buFont typeface="+mj-lt"/>
              <a:buAutoNum type="arabicPeriod"/>
            </a:pPr>
            <a:r>
              <a:rPr lang="it-IT" sz="2000" kern="0">
                <a:latin typeface="Gill Sans MT" panose="020B0502020104020203" pitchFamily="34" charset="0"/>
                <a:cs typeface="Calibri" panose="020F0502020204030204" pitchFamily="34" charset="0"/>
                <a:sym typeface="Calibri"/>
              </a:rPr>
              <a:t>Via del Cipresso</a:t>
            </a:r>
          </a:p>
          <a:p>
            <a:pPr marL="342900" indent="-342900" algn="just" defTabSz="967801" hangingPunct="0">
              <a:buFont typeface="+mj-lt"/>
              <a:buAutoNum type="arabicPeriod"/>
            </a:pPr>
            <a:endParaRPr lang="it-IT" sz="1693" kern="0" dirty="0">
              <a:latin typeface="Gill Sans MT" panose="020B0502020104020203" pitchFamily="34" charset="0"/>
              <a:cs typeface="Calibri" panose="020F0502020204030204" pitchFamily="34" charset="0"/>
              <a:sym typeface="Calibri"/>
            </a:endParaRPr>
          </a:p>
          <a:p>
            <a:pPr algn="just" defTabSz="967801" hangingPunct="0"/>
            <a:endParaRPr lang="it-IT" sz="1693" kern="0" dirty="0">
              <a:latin typeface="Gill Sans MT" panose="020B0502020104020203" pitchFamily="34" charset="0"/>
              <a:cs typeface="Calibri" panose="020F0502020204030204" pitchFamily="34" charset="0"/>
              <a:sym typeface="Calibri"/>
            </a:endParaRPr>
          </a:p>
          <a:p>
            <a:pPr algn="just" defTabSz="967801" hangingPunct="0"/>
            <a:endParaRPr lang="it-IT" sz="1693" kern="0" dirty="0">
              <a:latin typeface="Gill Sans MT" panose="020B0502020104020203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2" name="Picture 4" descr="Premium Photo | Numbers 2025 go and start on asphalt road highway with  sunrise or sunset sky background concept of destination in future freedom  work start run planning challenge target new year">
            <a:extLst>
              <a:ext uri="{FF2B5EF4-FFF2-40B4-BE49-F238E27FC236}">
                <a16:creationId xmlns:a16="http://schemas.microsoft.com/office/drawing/2014/main" id="{AE04D11C-A3A1-D64C-A45D-D0AAE503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25000"/>
                    </a14:imgEffect>
                    <a14:imgEffect>
                      <a14:colorTemperature colorTemp="6468"/>
                    </a14:imgEffect>
                    <a14:imgEffect>
                      <a14:saturation sa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75" y="3114717"/>
            <a:ext cx="2310973" cy="1539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A60E6D-F377-16C7-15DD-BA14C0DB7FA0}"/>
              </a:ext>
            </a:extLst>
          </p:cNvPr>
          <p:cNvSpPr txBox="1"/>
          <p:nvPr/>
        </p:nvSpPr>
        <p:spPr>
          <a:xfrm>
            <a:off x="1755989" y="558592"/>
            <a:ext cx="204445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967801" hangingPunct="0"/>
            <a:r>
              <a:rPr lang="it-IT" sz="1600" b="1" u="sng">
                <a:solidFill>
                  <a:srgbClr val="007C82"/>
                </a:solidFill>
                <a:latin typeface="Gill Sans MT" panose="020B0502020104020203" pitchFamily="34" charset="0"/>
                <a:ea typeface="+mj-ea"/>
                <a:cs typeface="Calibri" panose="020F0502020204030204" pitchFamily="34" charset="0"/>
                <a:sym typeface="Calibri"/>
              </a:rPr>
              <a:t>Interventi puntuali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C9998E-0083-C2B5-697C-BAEC92A943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899"/>
          <a:stretch/>
        </p:blipFill>
        <p:spPr>
          <a:xfrm>
            <a:off x="831761" y="628681"/>
            <a:ext cx="5599596" cy="4237087"/>
          </a:xfrm>
          <a:prstGeom prst="rect">
            <a:avLst/>
          </a:prstGeom>
        </p:spPr>
      </p:pic>
      <p:pic>
        <p:nvPicPr>
          <p:cNvPr id="1028" name="Picture 4" descr="Ai产生的挖掘机蓝图- Pixabay上的免费图片">
            <a:extLst>
              <a:ext uri="{FF2B5EF4-FFF2-40B4-BE49-F238E27FC236}">
                <a16:creationId xmlns:a16="http://schemas.microsoft.com/office/drawing/2014/main" id="{4730A234-E604-B6D3-D075-B9B1BFFF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5" y="3040092"/>
            <a:ext cx="3935354" cy="22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3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98944-8431-BB69-6B5C-78F6E8C8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1" y="514551"/>
            <a:ext cx="10515600" cy="467794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Via del Cipresso</a:t>
            </a:r>
          </a:p>
        </p:txBody>
      </p:sp>
      <p:pic>
        <p:nvPicPr>
          <p:cNvPr id="3" name="Immagine 2" descr="Immagine che contiene cresta, corona, emblema, simbolo&#10;&#10;Descrizione generata automaticamente">
            <a:extLst>
              <a:ext uri="{FF2B5EF4-FFF2-40B4-BE49-F238E27FC236}">
                <a16:creationId xmlns:a16="http://schemas.microsoft.com/office/drawing/2014/main" id="{90B695B1-01B9-FA74-1526-CECC2F060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822" y="147844"/>
            <a:ext cx="674255" cy="89900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998C118-4B67-0215-D370-290AF4A5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107426" y="832919"/>
            <a:ext cx="6622805" cy="46172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CFA986-8BC9-4A62-0705-3C344F481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85" y="1430449"/>
            <a:ext cx="3681445" cy="2550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9BF1E55-C2CE-D304-0DA0-4B1F5708179D}"/>
              </a:ext>
            </a:extLst>
          </p:cNvPr>
          <p:cNvCxnSpPr/>
          <p:nvPr/>
        </p:nvCxnSpPr>
        <p:spPr>
          <a:xfrm flipV="1">
            <a:off x="6907794" y="2281473"/>
            <a:ext cx="470780" cy="126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B00102C-0748-CA44-B518-79DD1FD2A531}"/>
              </a:ext>
            </a:extLst>
          </p:cNvPr>
          <p:cNvCxnSpPr>
            <a:cxnSpLocks/>
          </p:cNvCxnSpPr>
          <p:nvPr/>
        </p:nvCxnSpPr>
        <p:spPr>
          <a:xfrm>
            <a:off x="7378574" y="2281473"/>
            <a:ext cx="597529" cy="2263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4E2397B-8699-5381-1B65-F749D4CFDBA0}"/>
              </a:ext>
            </a:extLst>
          </p:cNvPr>
          <p:cNvCxnSpPr>
            <a:cxnSpLocks/>
          </p:cNvCxnSpPr>
          <p:nvPr/>
        </p:nvCxnSpPr>
        <p:spPr>
          <a:xfrm>
            <a:off x="7952982" y="2507810"/>
            <a:ext cx="1028056" cy="1980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53A46FF-D581-7577-A443-11AE80AF1172}"/>
              </a:ext>
            </a:extLst>
          </p:cNvPr>
          <p:cNvCxnSpPr>
            <a:cxnSpLocks/>
          </p:cNvCxnSpPr>
          <p:nvPr/>
        </p:nvCxnSpPr>
        <p:spPr>
          <a:xfrm>
            <a:off x="324644" y="5315886"/>
            <a:ext cx="5266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3835E86F-2F64-43A6-F92C-52A671029496}"/>
              </a:ext>
            </a:extLst>
          </p:cNvPr>
          <p:cNvSpPr txBox="1">
            <a:spLocks/>
          </p:cNvSpPr>
          <p:nvPr/>
        </p:nvSpPr>
        <p:spPr>
          <a:xfrm>
            <a:off x="851254" y="5071960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/>
              <a:t>Tratto di condotta da sostituire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F232CDF-F551-0E68-0B5E-45BE1278B808}"/>
              </a:ext>
            </a:extLst>
          </p:cNvPr>
          <p:cNvSpPr txBox="1">
            <a:spLocks/>
          </p:cNvSpPr>
          <p:nvPr/>
        </p:nvSpPr>
        <p:spPr>
          <a:xfrm>
            <a:off x="252216" y="4836319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/>
              <a:t>Legenda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D3302CC0-866E-B9EC-7D61-CE896436467C}"/>
              </a:ext>
            </a:extLst>
          </p:cNvPr>
          <p:cNvSpPr txBox="1">
            <a:spLocks/>
          </p:cNvSpPr>
          <p:nvPr/>
        </p:nvSpPr>
        <p:spPr>
          <a:xfrm>
            <a:off x="252216" y="46757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DETTAGLIO DEGLI INTERVENTI: SOSTITUZIONE CONDOTTE</a:t>
            </a:r>
          </a:p>
        </p:txBody>
      </p:sp>
    </p:spTree>
    <p:extLst>
      <p:ext uri="{BB962C8B-B14F-4D97-AF65-F5344CB8AC3E}">
        <p14:creationId xmlns:p14="http://schemas.microsoft.com/office/powerpoint/2010/main" val="46414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C26E8F1-6F03-3F88-1721-2880EED510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832756" y="1020061"/>
            <a:ext cx="4325071" cy="493277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8898944-8431-BB69-6B5C-78F6E8C8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1" y="514551"/>
            <a:ext cx="10515600" cy="467794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Via Marittima –Via Aldo Moro</a:t>
            </a:r>
          </a:p>
        </p:txBody>
      </p:sp>
      <p:pic>
        <p:nvPicPr>
          <p:cNvPr id="3" name="Immagine 2" descr="Immagine che contiene cresta, corona, emblema, simbolo&#10;&#10;Descrizione generata automaticamente">
            <a:extLst>
              <a:ext uri="{FF2B5EF4-FFF2-40B4-BE49-F238E27FC236}">
                <a16:creationId xmlns:a16="http://schemas.microsoft.com/office/drawing/2014/main" id="{90B695B1-01B9-FA74-1526-CECC2F060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822" y="147844"/>
            <a:ext cx="674255" cy="899007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53A46FF-D581-7577-A443-11AE80AF1172}"/>
              </a:ext>
            </a:extLst>
          </p:cNvPr>
          <p:cNvCxnSpPr>
            <a:cxnSpLocks/>
          </p:cNvCxnSpPr>
          <p:nvPr/>
        </p:nvCxnSpPr>
        <p:spPr>
          <a:xfrm>
            <a:off x="324644" y="5315886"/>
            <a:ext cx="5266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3835E86F-2F64-43A6-F92C-52A671029496}"/>
              </a:ext>
            </a:extLst>
          </p:cNvPr>
          <p:cNvSpPr txBox="1">
            <a:spLocks/>
          </p:cNvSpPr>
          <p:nvPr/>
        </p:nvSpPr>
        <p:spPr>
          <a:xfrm>
            <a:off x="851254" y="5071960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/>
              <a:t>Tratto di condotta da sostituire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F232CDF-F551-0E68-0B5E-45BE1278B808}"/>
              </a:ext>
            </a:extLst>
          </p:cNvPr>
          <p:cNvSpPr txBox="1">
            <a:spLocks/>
          </p:cNvSpPr>
          <p:nvPr/>
        </p:nvSpPr>
        <p:spPr>
          <a:xfrm>
            <a:off x="252216" y="4836319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/>
              <a:t>Legenda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D3302CC0-866E-B9EC-7D61-CE896436467C}"/>
              </a:ext>
            </a:extLst>
          </p:cNvPr>
          <p:cNvSpPr txBox="1">
            <a:spLocks/>
          </p:cNvSpPr>
          <p:nvPr/>
        </p:nvSpPr>
        <p:spPr>
          <a:xfrm>
            <a:off x="276885" y="80554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DETTAGLIO DEGLI INTERVENTI: SOSTITUZIONE CONDOTTE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D66A425B-47FE-4392-C4C8-5E4A0F47C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84" y="1117978"/>
            <a:ext cx="3178414" cy="3148710"/>
          </a:xfrm>
          <a:prstGeom prst="rect">
            <a:avLst/>
          </a:prstGeom>
        </p:spPr>
      </p:pic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9EED4935-DA8C-55E9-1D90-05F5C93A52A0}"/>
              </a:ext>
            </a:extLst>
          </p:cNvPr>
          <p:cNvCxnSpPr>
            <a:cxnSpLocks/>
          </p:cNvCxnSpPr>
          <p:nvPr/>
        </p:nvCxnSpPr>
        <p:spPr>
          <a:xfrm flipV="1">
            <a:off x="6995291" y="1272821"/>
            <a:ext cx="1107407" cy="1645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5960A3D-76A4-6EA8-C619-8922C2A0CC16}"/>
              </a:ext>
            </a:extLst>
          </p:cNvPr>
          <p:cNvCxnSpPr>
            <a:cxnSpLocks/>
          </p:cNvCxnSpPr>
          <p:nvPr/>
        </p:nvCxnSpPr>
        <p:spPr>
          <a:xfrm flipV="1">
            <a:off x="6109054" y="2900803"/>
            <a:ext cx="886237" cy="16986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13C68E3-0634-F44E-B44D-44F06D90886B}"/>
              </a:ext>
            </a:extLst>
          </p:cNvPr>
          <p:cNvCxnSpPr>
            <a:cxnSpLocks/>
          </p:cNvCxnSpPr>
          <p:nvPr/>
        </p:nvCxnSpPr>
        <p:spPr>
          <a:xfrm flipH="1">
            <a:off x="5581135" y="4599414"/>
            <a:ext cx="527919" cy="656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 descr="Immagine che contiene mappa, Aerofotogrammetria, Vista aerea, aereo&#10;&#10;Descrizione generata automaticamente">
            <a:extLst>
              <a:ext uri="{FF2B5EF4-FFF2-40B4-BE49-F238E27FC236}">
                <a16:creationId xmlns:a16="http://schemas.microsoft.com/office/drawing/2014/main" id="{07B5EDBB-5976-9DBB-8345-AC1281721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86729" r="67400" b="2164"/>
          <a:stretch/>
        </p:blipFill>
        <p:spPr>
          <a:xfrm>
            <a:off x="6666117" y="3738144"/>
            <a:ext cx="1031781" cy="270056"/>
          </a:xfrm>
          <a:prstGeom prst="rect">
            <a:avLst/>
          </a:prstGeom>
        </p:spPr>
      </p:pic>
      <p:pic>
        <p:nvPicPr>
          <p:cNvPr id="23" name="Immagine 22" descr="Immagine che contiene Aerofotogrammetria, testo, Vista aerea, mappa&#10;&#10;Descrizione generata automaticamente">
            <a:extLst>
              <a:ext uri="{FF2B5EF4-FFF2-40B4-BE49-F238E27FC236}">
                <a16:creationId xmlns:a16="http://schemas.microsoft.com/office/drawing/2014/main" id="{62E2708B-647C-3908-3856-E3B85A6E0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86618" r="67576" b="2234"/>
          <a:stretch/>
        </p:blipFill>
        <p:spPr>
          <a:xfrm>
            <a:off x="5969658" y="5071961"/>
            <a:ext cx="1195678" cy="319684"/>
          </a:xfrm>
          <a:prstGeom prst="rect">
            <a:avLst/>
          </a:prstGeom>
        </p:spPr>
      </p:pic>
      <p:pic>
        <p:nvPicPr>
          <p:cNvPr id="25" name="Immagine 24" descr="Immagine che contiene Aerofotogrammetria, mappa, Vista aerea, aereo&#10;&#10;Descrizione generata automaticamente">
            <a:extLst>
              <a:ext uri="{FF2B5EF4-FFF2-40B4-BE49-F238E27FC236}">
                <a16:creationId xmlns:a16="http://schemas.microsoft.com/office/drawing/2014/main" id="{94511957-55AD-F5F5-7886-03B52DA32B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86223" r="67822" b="1881"/>
          <a:stretch/>
        </p:blipFill>
        <p:spPr>
          <a:xfrm>
            <a:off x="7897953" y="1776684"/>
            <a:ext cx="1198670" cy="3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7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798B100-8272-1654-7AE7-48F1201116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947397" y="880677"/>
            <a:ext cx="4698309" cy="483932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8898944-8431-BB69-6B5C-78F6E8C8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1" y="514551"/>
            <a:ext cx="10515600" cy="467794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Viale Roma –Via Tiburtina</a:t>
            </a:r>
          </a:p>
        </p:txBody>
      </p:sp>
      <p:pic>
        <p:nvPicPr>
          <p:cNvPr id="3" name="Immagine 2" descr="Immagine che contiene cresta, corona, emblema, simbolo&#10;&#10;Descrizione generata automaticamente">
            <a:extLst>
              <a:ext uri="{FF2B5EF4-FFF2-40B4-BE49-F238E27FC236}">
                <a16:creationId xmlns:a16="http://schemas.microsoft.com/office/drawing/2014/main" id="{90B695B1-01B9-FA74-1526-CECC2F060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822" y="147844"/>
            <a:ext cx="674255" cy="899007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9BF1E55-C2CE-D304-0DA0-4B1F5708179D}"/>
              </a:ext>
            </a:extLst>
          </p:cNvPr>
          <p:cNvCxnSpPr>
            <a:cxnSpLocks/>
          </p:cNvCxnSpPr>
          <p:nvPr/>
        </p:nvCxnSpPr>
        <p:spPr>
          <a:xfrm>
            <a:off x="6001082" y="1429771"/>
            <a:ext cx="898216" cy="11447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B00102C-0748-CA44-B518-79DD1FD2A531}"/>
              </a:ext>
            </a:extLst>
          </p:cNvPr>
          <p:cNvCxnSpPr>
            <a:cxnSpLocks/>
          </p:cNvCxnSpPr>
          <p:nvPr/>
        </p:nvCxnSpPr>
        <p:spPr>
          <a:xfrm>
            <a:off x="6868457" y="2551468"/>
            <a:ext cx="428094" cy="7488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4E2397B-8699-5381-1B65-F749D4CFDBA0}"/>
              </a:ext>
            </a:extLst>
          </p:cNvPr>
          <p:cNvCxnSpPr>
            <a:cxnSpLocks/>
          </p:cNvCxnSpPr>
          <p:nvPr/>
        </p:nvCxnSpPr>
        <p:spPr>
          <a:xfrm>
            <a:off x="7296551" y="3300338"/>
            <a:ext cx="1102982" cy="11019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53A46FF-D581-7577-A443-11AE80AF1172}"/>
              </a:ext>
            </a:extLst>
          </p:cNvPr>
          <p:cNvCxnSpPr>
            <a:cxnSpLocks/>
          </p:cNvCxnSpPr>
          <p:nvPr/>
        </p:nvCxnSpPr>
        <p:spPr>
          <a:xfrm>
            <a:off x="324644" y="5315886"/>
            <a:ext cx="5266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3835E86F-2F64-43A6-F92C-52A671029496}"/>
              </a:ext>
            </a:extLst>
          </p:cNvPr>
          <p:cNvSpPr txBox="1">
            <a:spLocks/>
          </p:cNvSpPr>
          <p:nvPr/>
        </p:nvSpPr>
        <p:spPr>
          <a:xfrm>
            <a:off x="851254" y="5071960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/>
              <a:t>Tratto di condotta da sostituire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F232CDF-F551-0E68-0B5E-45BE1278B808}"/>
              </a:ext>
            </a:extLst>
          </p:cNvPr>
          <p:cNvSpPr txBox="1">
            <a:spLocks/>
          </p:cNvSpPr>
          <p:nvPr/>
        </p:nvSpPr>
        <p:spPr>
          <a:xfrm>
            <a:off x="252216" y="4836319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/>
              <a:t>Legenda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D3302CC0-866E-B9EC-7D61-CE896436467C}"/>
              </a:ext>
            </a:extLst>
          </p:cNvPr>
          <p:cNvSpPr txBox="1">
            <a:spLocks/>
          </p:cNvSpPr>
          <p:nvPr/>
        </p:nvSpPr>
        <p:spPr>
          <a:xfrm>
            <a:off x="276885" y="80554"/>
            <a:ext cx="10515600" cy="46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DETTAGLIO DEGLI INTERVENTI: SOSTITUZIONE CONDOTTE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6D9540-7553-720B-9B08-EAF281530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08" y="1168409"/>
            <a:ext cx="2546804" cy="3550090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8BF62FE7-C844-E49C-0A4C-4582292C1C74}"/>
              </a:ext>
            </a:extLst>
          </p:cNvPr>
          <p:cNvCxnSpPr>
            <a:cxnSpLocks/>
          </p:cNvCxnSpPr>
          <p:nvPr/>
        </p:nvCxnSpPr>
        <p:spPr>
          <a:xfrm flipV="1">
            <a:off x="8067760" y="4637963"/>
            <a:ext cx="137564" cy="4322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E5EDFE1B-815A-059C-C8D5-9CF847E63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865" y="1946674"/>
            <a:ext cx="1389855" cy="39044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3FA9DA14-105B-DFA1-4ED1-648DBCAF76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5234" r="21332" b="4777"/>
          <a:stretch/>
        </p:blipFill>
        <p:spPr>
          <a:xfrm>
            <a:off x="8315615" y="4854088"/>
            <a:ext cx="981922" cy="216127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EA801A5-6313-4392-25B0-83EC946BFB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205" r="2834" b="65894"/>
          <a:stretch/>
        </p:blipFill>
        <p:spPr>
          <a:xfrm>
            <a:off x="8319027" y="4718892"/>
            <a:ext cx="981922" cy="1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3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NRR con logo sfondo">
  <a:themeElements>
    <a:clrScheme name="Personalizzato 1">
      <a:dk1>
        <a:srgbClr val="00A8B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zato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 PNRR con logo sfondo" id="{5F684B6F-2002-45D8-8BDA-4E410C1749CB}" vid="{5E914295-AEC3-4344-9196-86141878A8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9DE5B0715C1D49B6F54EFAC4813DD7" ma:contentTypeVersion="13" ma:contentTypeDescription="Creare un nuovo documento." ma:contentTypeScope="" ma:versionID="aa11a764fc64f1dd946046d66bc53810">
  <xsd:schema xmlns:xsd="http://www.w3.org/2001/XMLSchema" xmlns:xs="http://www.w3.org/2001/XMLSchema" xmlns:p="http://schemas.microsoft.com/office/2006/metadata/properties" xmlns:ns2="574e48ff-4e95-4ae7-8d04-b221936ccc4b" xmlns:ns3="d4caaac2-f3f5-440e-8df8-76c93bdd909b" targetNamespace="http://schemas.microsoft.com/office/2006/metadata/properties" ma:root="true" ma:fieldsID="0784e4782450e5de3937c4d6a7862900" ns2:_="" ns3:_="">
    <xsd:import namespace="574e48ff-4e95-4ae7-8d04-b221936ccc4b"/>
    <xsd:import namespace="d4caaac2-f3f5-440e-8df8-76c93bdd90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e48ff-4e95-4ae7-8d04-b221936cc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c12f47fd-b734-41f0-accc-a5da3c5e7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aaac2-f3f5-440e-8df8-76c93bdd9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957ceaa-8104-4e73-86c9-f55dfb6a2a04}" ma:internalName="TaxCatchAll" ma:showField="CatchAllData" ma:web="d4caaac2-f3f5-440e-8df8-76c93bdd90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caaac2-f3f5-440e-8df8-76c93bdd909b" xsi:nil="true"/>
    <lcf76f155ced4ddcb4097134ff3c332f xmlns="574e48ff-4e95-4ae7-8d04-b221936ccc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39C26D-B178-43D6-8563-5A5633E6F121}">
  <ds:schemaRefs>
    <ds:schemaRef ds:uri="574e48ff-4e95-4ae7-8d04-b221936ccc4b"/>
    <ds:schemaRef ds:uri="d4caaac2-f3f5-440e-8df8-76c93bdd90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EE915A-2E83-4B71-9F5A-842AB2BC0A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9B0D4-1FD5-4A23-9BF0-188875297C80}">
  <ds:schemaRefs>
    <ds:schemaRef ds:uri="574e48ff-4e95-4ae7-8d04-b221936ccc4b"/>
    <ds:schemaRef ds:uri="d4caaac2-f3f5-440e-8df8-76c93bdd90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PNRR con logo sfondo</Template>
  <TotalTime>365</TotalTime>
  <Words>443</Words>
  <Application>Microsoft Office PowerPoint</Application>
  <PresentationFormat>Widescreen</PresentationFormat>
  <Paragraphs>93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Aileron</vt:lpstr>
      <vt:lpstr>Aptos</vt:lpstr>
      <vt:lpstr>Aptos Narrow</vt:lpstr>
      <vt:lpstr>Arial</vt:lpstr>
      <vt:lpstr>Brandon Grotesque Black</vt:lpstr>
      <vt:lpstr>Calibri</vt:lpstr>
      <vt:lpstr>Fira Sans ExtraBold</vt:lpstr>
      <vt:lpstr>Gill Sans MT</vt:lpstr>
      <vt:lpstr>Gill Sans Nova</vt:lpstr>
      <vt:lpstr>Tema PNRR con logo sfondo</vt:lpstr>
      <vt:lpstr>Presentazione standard di PowerPoint</vt:lpstr>
      <vt:lpstr>Presentazione standard di PowerPoint</vt:lpstr>
      <vt:lpstr>MONITORAGGIO MILESTONE PNRR IDRICO </vt:lpstr>
      <vt:lpstr>Presentazione standard di PowerPoint</vt:lpstr>
      <vt:lpstr>PROGRAMMAZIONE DEGLI INTERVENTI</vt:lpstr>
      <vt:lpstr>Via del Cipresso</vt:lpstr>
      <vt:lpstr>Via Marittima –Via Aldo Moro</vt:lpstr>
      <vt:lpstr>Viale Roma –Via Tiburtina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Venditti Federica</dc:creator>
  <cp:lastModifiedBy>Pellegrini Silvia Maria</cp:lastModifiedBy>
  <cp:revision>3</cp:revision>
  <dcterms:created xsi:type="dcterms:W3CDTF">2024-12-03T11:28:45Z</dcterms:created>
  <dcterms:modified xsi:type="dcterms:W3CDTF">2024-12-04T15:36:54Z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0x010100E59DE5B0715C1D49B6F54EFAC4813DD7</vt:lpwstr>
  </property>
  <property fmtid="{D5CDD505-2E9C-101B-9397-08002B2CF9AE}" pid="3" name="MediaServiceImageTags">
    <vt:lpwstr/>
  </property>
</Properties>
</file>