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1" r:id="rId3"/>
    <p:sldId id="263" r:id="rId4"/>
    <p:sldId id="277" r:id="rId5"/>
    <p:sldId id="261" r:id="rId6"/>
    <p:sldId id="262" r:id="rId7"/>
    <p:sldId id="260" r:id="rId8"/>
    <p:sldId id="266" r:id="rId9"/>
    <p:sldId id="273" r:id="rId10"/>
    <p:sldId id="272" r:id="rId11"/>
    <p:sldId id="274" r:id="rId12"/>
    <p:sldId id="275" r:id="rId13"/>
    <p:sldId id="276" r:id="rId14"/>
    <p:sldId id="28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19A"/>
    <a:srgbClr val="00A1CC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8.pn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8.png"/></Relationships>
</file>

<file path=ppt/charts/_rels/char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3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14.png"/><Relationship Id="rId2" Type="http://schemas.openxmlformats.org/officeDocument/2006/relationships/image" Target="../media/image23.png"/><Relationship Id="rId16" Type="http://schemas.openxmlformats.org/officeDocument/2006/relationships/oleObject" Target="NULL" TargetMode="External"/><Relationship Id="rId1" Type="http://schemas.openxmlformats.org/officeDocument/2006/relationships/image" Target="../media/image22.png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4.pn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5.pn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6.pn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7.pn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4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1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tipo di utente</a:t>
            </a:r>
          </a:p>
        </c:rich>
      </c:tx>
      <c:layout>
        <c:manualLayout>
          <c:xMode val="edge"/>
          <c:yMode val="edge"/>
          <c:x val="5.6564076527333092E-2"/>
          <c:y val="6.0605747679453627E-2"/>
        </c:manualLayout>
      </c:layout>
      <c:spPr>
        <a:noFill/>
        <a:ln>
          <a:noFill/>
        </a:ln>
      </c:spPr>
    </c:title>
    <c:plotArea>
      <c:layout>
        <c:manualLayout>
          <c:xMode val="edge"/>
          <c:yMode val="edge"/>
          <c:x val="0.50233725909121563"/>
          <c:y val="0.21532323362709324"/>
          <c:w val="0.36239049600723133"/>
          <c:h val="0.56222303061595691"/>
        </c:manualLayout>
      </c:layout>
      <c:pieChart>
        <c:varyColors val="1"/>
        <c:ser>
          <c:idx val="0"/>
          <c:order val="0"/>
          <c:tx>
            <c:v>Serie1</c:v>
          </c:tx>
          <c:dPt>
            <c:idx val="0"/>
            <c:spPr>
              <a:blipFill>
                <a:blip xmlns:r="http://schemas.openxmlformats.org/officeDocument/2006/relationships" r:embed="rId1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1-1DE8-4EA9-BD6E-BC374EAC77A8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2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1DE8-4EA9-BD6E-BC374EAC77A8}"/>
              </c:ext>
            </c:extLst>
          </c:dPt>
          <c:dPt>
            <c:idx val="2"/>
            <c:spPr>
              <a:blipFill>
                <a:blip xmlns:r="http://schemas.openxmlformats.org/officeDocument/2006/relationships" r:embed="rId3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5-1DE8-4EA9-BD6E-BC374EAC7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Lit>
              <c:ptCount val="3"/>
              <c:pt idx="0">
                <c:v>CITTADINO</c:v>
              </c:pt>
              <c:pt idx="1">
                <c:v>OPERATORE ECONOMICO</c:v>
              </c:pt>
              <c:pt idx="2">
                <c:v>ASSOCIAZIONE</c:v>
              </c:pt>
            </c:strLit>
          </c:cat>
          <c:val>
            <c:numLit>
              <c:formatCode>General</c:formatCode>
              <c:ptCount val="3"/>
              <c:pt idx="0">
                <c:v>2</c:v>
              </c:pt>
              <c:pt idx="1">
                <c:v>4</c:v>
              </c:pt>
              <c:pt idx="2">
                <c:v>11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E8-4EA9-BD6E-BC374EAC77A8}"/>
            </c:ext>
          </c:extLst>
        </c:ser>
        <c:dLbls/>
        <c:firstSliceAng val="36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8875245421008906E-2"/>
          <c:y val="0.21209664738256453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Gill Sans MT" pitchFamily="34"/>
            </a:defRPr>
          </a:pPr>
          <a:endParaRPr lang="it-IT"/>
        </a:p>
      </c:txPr>
    </c:legend>
    <c:plotVisOnly val="1"/>
    <c:dispBlanksAs val="zero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mobilità sostenibile</a:t>
            </a:r>
          </a:p>
        </c:rich>
      </c:tx>
      <c:layout>
        <c:manualLayout>
          <c:xMode val="edge"/>
          <c:yMode val="edge"/>
          <c:x val="6.6728417986107416E-2"/>
          <c:y val="6.496526743828443E-2"/>
        </c:manualLayout>
      </c:layout>
      <c:spPr>
        <a:noFill/>
        <a:ln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v>mobilità sostenibile</c:v>
          </c:tx>
          <c:spPr>
            <a:blipFill>
              <a:blip xmlns:r="http://schemas.openxmlformats.org/officeDocument/2006/relationships" r:embed="rId1"/>
              <a:tile/>
            </a:blipFill>
            <a:ln>
              <a:noFill/>
            </a:ln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Lit>
              <c:formatCode>General</c:formatCode>
              <c:ptCount val="8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</c:numLit>
          </c:cat>
          <c:val>
            <c:numLit>
              <c:formatCode>General</c:formatCode>
              <c:ptCount val="8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6</c:v>
              </c:pt>
              <c:pt idx="4">
                <c:v>3</c:v>
              </c:pt>
              <c:pt idx="5">
                <c:v>4</c:v>
              </c:pt>
              <c:pt idx="6">
                <c:v>4</c:v>
              </c:pt>
              <c:pt idx="7">
                <c:v>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A0-44EB-97AA-168B35ABAAFC}"/>
            </c:ext>
          </c:extLst>
        </c:ser>
        <c:dLbls/>
        <c:overlap val="-25"/>
        <c:axId val="133909120"/>
        <c:axId val="133907584"/>
      </c:barChart>
      <c:valAx>
        <c:axId val="13390758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909120"/>
        <c:crosses val="autoZero"/>
        <c:crossBetween val="between"/>
      </c:valAx>
      <c:catAx>
        <c:axId val="133909120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133907584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inclusione sociale</a:t>
            </a:r>
          </a:p>
        </c:rich>
      </c:tx>
      <c:layout>
        <c:manualLayout>
          <c:xMode val="edge"/>
          <c:yMode val="edge"/>
          <c:x val="5.7198670776839912E-2"/>
          <c:y val="4.5496815335522134E-2"/>
        </c:manualLayout>
      </c:layout>
      <c:spPr>
        <a:noFill/>
        <a:ln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v>inclusione sociale</c:v>
          </c:tx>
          <c:spPr>
            <a:blipFill>
              <a:blip xmlns:r="http://schemas.openxmlformats.org/officeDocument/2006/relationships" r:embed="rId1"/>
              <a:tile/>
            </a:blipFill>
            <a:ln>
              <a:noFill/>
            </a:ln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Lit>
              <c:formatCode>General</c:formatCode>
              <c:ptCount val="8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</c:numLit>
          </c:cat>
          <c:val>
            <c:numLit>
              <c:formatCode>General</c:formatCode>
              <c:ptCount val="8"/>
              <c:pt idx="0">
                <c:v>1</c:v>
              </c:pt>
              <c:pt idx="1">
                <c:v>3</c:v>
              </c:pt>
              <c:pt idx="2">
                <c:v>3</c:v>
              </c:pt>
              <c:pt idx="3">
                <c:v>4</c:v>
              </c:pt>
              <c:pt idx="4">
                <c:v>4</c:v>
              </c:pt>
              <c:pt idx="5">
                <c:v>4</c:v>
              </c:pt>
              <c:pt idx="6">
                <c:v>1</c:v>
              </c:pt>
              <c:pt idx="7">
                <c:v>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25-4AA4-91EE-47C427423846}"/>
            </c:ext>
          </c:extLst>
        </c:ser>
        <c:dLbls/>
        <c:overlap val="-25"/>
        <c:axId val="133833472"/>
        <c:axId val="133954560"/>
      </c:barChart>
      <c:valAx>
        <c:axId val="13395456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833472"/>
        <c:crosses val="autoZero"/>
        <c:crossBetween val="between"/>
      </c:valAx>
      <c:catAx>
        <c:axId val="133833472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133954560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ambito di interesse</a:t>
            </a:r>
          </a:p>
        </c:rich>
      </c:tx>
      <c:layout>
        <c:manualLayout>
          <c:xMode val="edge"/>
          <c:yMode val="edge"/>
          <c:x val="3.9173447069116366E-2"/>
          <c:y val="4.6296296296296301E-2"/>
        </c:manualLayout>
      </c:layout>
      <c:spPr>
        <a:noFill/>
        <a:ln>
          <a:noFill/>
        </a:ln>
      </c:spPr>
    </c:title>
    <c:plotArea>
      <c:layout/>
      <c:pieChart>
        <c:varyColors val="1"/>
        <c:ser>
          <c:idx val="0"/>
          <c:order val="0"/>
          <c:tx>
            <c:v>Serie1</c:v>
          </c:tx>
          <c:dPt>
            <c:idx val="0"/>
            <c:spPr>
              <a:blipFill>
                <a:blip xmlns:r="http://schemas.openxmlformats.org/officeDocument/2006/relationships" r:embed="rId1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1-50DF-4718-A77D-A445FA2FB6A1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2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50DF-4718-A77D-A445FA2FB6A1}"/>
              </c:ext>
            </c:extLst>
          </c:dPt>
          <c:dPt>
            <c:idx val="2"/>
            <c:spPr>
              <a:blipFill>
                <a:blip xmlns:r="http://schemas.openxmlformats.org/officeDocument/2006/relationships" r:embed="rId3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5-50DF-4718-A77D-A445FA2FB6A1}"/>
              </c:ext>
            </c:extLst>
          </c:dPt>
          <c:dPt>
            <c:idx val="3"/>
            <c:spPr>
              <a:blipFill>
                <a:blip xmlns:r="http://schemas.openxmlformats.org/officeDocument/2006/relationships" r:embed="rId4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7-50DF-4718-A77D-A445FA2FB6A1}"/>
              </c:ext>
            </c:extLst>
          </c:dPt>
          <c:dPt>
            <c:idx val="4"/>
            <c:spPr>
              <a:blipFill>
                <a:blip xmlns:r="http://schemas.openxmlformats.org/officeDocument/2006/relationships" r:embed="rId5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9-50DF-4718-A77D-A445FA2FB6A1}"/>
              </c:ext>
            </c:extLst>
          </c:dPt>
          <c:dPt>
            <c:idx val="5"/>
            <c:spPr>
              <a:blipFill>
                <a:blip xmlns:r="http://schemas.openxmlformats.org/officeDocument/2006/relationships" r:embed="rId6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50DF-4718-A77D-A445FA2FB6A1}"/>
              </c:ext>
            </c:extLst>
          </c:dPt>
          <c:dPt>
            <c:idx val="6"/>
            <c:spPr>
              <a:blipFill>
                <a:blip xmlns:r="http://schemas.openxmlformats.org/officeDocument/2006/relationships" r:embed="rId7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D-50DF-4718-A77D-A445FA2FB6A1}"/>
              </c:ext>
            </c:extLst>
          </c:dPt>
          <c:dPt>
            <c:idx val="7"/>
            <c:spPr>
              <a:blipFill>
                <a:blip xmlns:r="http://schemas.openxmlformats.org/officeDocument/2006/relationships" r:embed="rId8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F-50DF-4718-A77D-A445FA2FB6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Gill Sans MT" pitchFamily="34"/>
                  </a:defRPr>
                </a:pPr>
                <a:endParaRPr lang="it-IT"/>
              </a:p>
            </c:txPr>
            <c:showVal val="1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Lit>
              <c:ptCount val="8"/>
              <c:pt idx="0">
                <c:v>AMBIENTE</c:v>
              </c:pt>
              <c:pt idx="1">
                <c:v>CULTURA, SPORT E TURISMO</c:v>
              </c:pt>
              <c:pt idx="2">
                <c:v>INCLUSIONE SOCIALE</c:v>
              </c:pt>
              <c:pt idx="3">
                <c:v>ISTRUZIONE E FORMAZIONE</c:v>
              </c:pt>
              <c:pt idx="4">
                <c:v>MOBILITÀ SOSTENIBILE</c:v>
              </c:pt>
              <c:pt idx="5">
                <c:v>OCCUPAZIONE</c:v>
              </c:pt>
              <c:pt idx="6">
                <c:v>SISTEMA PRODUTTIVO LOCALE</c:v>
              </c:pt>
              <c:pt idx="7">
                <c:v>SISTEMA SOCIOSANITARIO E SOCIOASSISTENZIALE</c:v>
              </c:pt>
            </c:strLit>
          </c:cat>
          <c:val>
            <c:numLit>
              <c:formatCode>General</c:formatCode>
              <c:ptCount val="8"/>
              <c:pt idx="0">
                <c:v>11</c:v>
              </c:pt>
              <c:pt idx="1">
                <c:v>7</c:v>
              </c:pt>
              <c:pt idx="2">
                <c:v>2</c:v>
              </c:pt>
              <c:pt idx="3">
                <c:v>3</c:v>
              </c:pt>
              <c:pt idx="4">
                <c:v>3</c:v>
              </c:pt>
              <c:pt idx="5">
                <c:v>3</c:v>
              </c:pt>
              <c:pt idx="6">
                <c:v>3</c:v>
              </c:pt>
              <c:pt idx="7">
                <c:v>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0DF-4718-A77D-A445FA2FB6A1}"/>
            </c:ext>
          </c:extLst>
        </c:ser>
        <c:dLbls/>
        <c:firstSliceAng val="36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0602384076990379"/>
          <c:y val="4.7608267716535431E-2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Gill Sans MT" pitchFamily="34"/>
            </a:defRPr>
          </a:pPr>
          <a:endParaRPr lang="it-IT"/>
        </a:p>
      </c:txPr>
    </c:legend>
    <c:plotVisOnly val="1"/>
    <c:dispBlanksAs val="zero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Gill Sans MT" pitchFamily="34"/>
        </a:defRPr>
      </a:pPr>
      <a:endParaRPr lang="it-IT"/>
    </a:p>
  </c:txPr>
  <c:externalData r:id="rId9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1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SOTTOAMBITO DI INTERESSE</a:t>
            </a:r>
          </a:p>
        </c:rich>
      </c:tx>
      <c:layout>
        <c:manualLayout>
          <c:xMode val="edge"/>
          <c:yMode val="edge"/>
          <c:x val="1.6671691639613618E-2"/>
          <c:y val="4.6296224357154594E-2"/>
        </c:manualLayout>
      </c:layout>
      <c:spPr>
        <a:noFill/>
        <a:ln>
          <a:noFill/>
        </a:ln>
      </c:spPr>
    </c:title>
    <c:plotArea>
      <c:layout>
        <c:manualLayout>
          <c:layoutTarget val="inner"/>
          <c:xMode val="edge"/>
          <c:yMode val="edge"/>
          <c:x val="0.46078503321546083"/>
          <c:y val="0.24134149676536218"/>
          <c:w val="0.33493789678783487"/>
          <c:h val="0.64247814060251385"/>
        </c:manualLayout>
      </c:layout>
      <c:pieChart>
        <c:varyColors val="1"/>
        <c:ser>
          <c:idx val="0"/>
          <c:order val="0"/>
          <c:tx>
            <c:v>Serie1</c:v>
          </c:tx>
          <c:dPt>
            <c:idx val="0"/>
            <c:spPr>
              <a:blipFill>
                <a:blip xmlns:r="http://schemas.openxmlformats.org/officeDocument/2006/relationships" r:embed="rId1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1-B353-40D0-8C55-01F1556A226C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2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B353-40D0-8C55-01F1556A226C}"/>
              </c:ext>
            </c:extLst>
          </c:dPt>
          <c:dPt>
            <c:idx val="2"/>
            <c:spPr>
              <a:blipFill>
                <a:blip xmlns:r="http://schemas.openxmlformats.org/officeDocument/2006/relationships" r:embed="rId3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5-B353-40D0-8C55-01F1556A226C}"/>
              </c:ext>
            </c:extLst>
          </c:dPt>
          <c:dPt>
            <c:idx val="3"/>
            <c:spPr>
              <a:blipFill>
                <a:blip xmlns:r="http://schemas.openxmlformats.org/officeDocument/2006/relationships" r:embed="rId4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7-B353-40D0-8C55-01F1556A226C}"/>
              </c:ext>
            </c:extLst>
          </c:dPt>
          <c:dPt>
            <c:idx val="4"/>
            <c:spPr>
              <a:blipFill>
                <a:blip xmlns:r="http://schemas.openxmlformats.org/officeDocument/2006/relationships" r:embed="rId5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9-B353-40D0-8C55-01F1556A226C}"/>
              </c:ext>
            </c:extLst>
          </c:dPt>
          <c:dPt>
            <c:idx val="5"/>
            <c:spPr>
              <a:blipFill>
                <a:blip xmlns:r="http://schemas.openxmlformats.org/officeDocument/2006/relationships" r:embed="rId6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B353-40D0-8C55-01F1556A226C}"/>
              </c:ext>
            </c:extLst>
          </c:dPt>
          <c:dPt>
            <c:idx val="6"/>
            <c:spPr>
              <a:blipFill>
                <a:blip xmlns:r="http://schemas.openxmlformats.org/officeDocument/2006/relationships" r:embed="rId7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D-B353-40D0-8C55-01F1556A226C}"/>
              </c:ext>
            </c:extLst>
          </c:dPt>
          <c:dPt>
            <c:idx val="7"/>
            <c:spPr>
              <a:blipFill>
                <a:blip xmlns:r="http://schemas.openxmlformats.org/officeDocument/2006/relationships" r:embed="rId8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F-B353-40D0-8C55-01F1556A226C}"/>
              </c:ext>
            </c:extLst>
          </c:dPt>
          <c:dPt>
            <c:idx val="8"/>
            <c:spPr>
              <a:blipFill>
                <a:blip xmlns:r="http://schemas.openxmlformats.org/officeDocument/2006/relationships" r:embed="rId9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1-B353-40D0-8C55-01F1556A226C}"/>
              </c:ext>
            </c:extLst>
          </c:dPt>
          <c:dPt>
            <c:idx val="9"/>
            <c:spPr>
              <a:blipFill>
                <a:blip xmlns:r="http://schemas.openxmlformats.org/officeDocument/2006/relationships" r:embed="rId10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3-B353-40D0-8C55-01F1556A226C}"/>
              </c:ext>
            </c:extLst>
          </c:dPt>
          <c:dPt>
            <c:idx val="10"/>
            <c:spPr>
              <a:blipFill>
                <a:blip xmlns:r="http://schemas.openxmlformats.org/officeDocument/2006/relationships" r:embed="rId11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5-B353-40D0-8C55-01F1556A226C}"/>
              </c:ext>
            </c:extLst>
          </c:dPt>
          <c:dPt>
            <c:idx val="11"/>
            <c:spPr>
              <a:blipFill>
                <a:blip xmlns:r="http://schemas.openxmlformats.org/officeDocument/2006/relationships" r:embed="rId12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7-B353-40D0-8C55-01F1556A226C}"/>
              </c:ext>
            </c:extLst>
          </c:dPt>
          <c:dPt>
            <c:idx val="12"/>
            <c:spPr>
              <a:blipFill>
                <a:blip xmlns:r="http://schemas.openxmlformats.org/officeDocument/2006/relationships" r:embed="rId13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9-B353-40D0-8C55-01F1556A226C}"/>
              </c:ext>
            </c:extLst>
          </c:dPt>
          <c:dPt>
            <c:idx val="13"/>
            <c:spPr>
              <a:blipFill>
                <a:blip xmlns:r="http://schemas.openxmlformats.org/officeDocument/2006/relationships" r:embed="rId14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B-B353-40D0-8C55-01F1556A226C}"/>
              </c:ext>
            </c:extLst>
          </c:dPt>
          <c:dPt>
            <c:idx val="14"/>
            <c:spPr>
              <a:blipFill>
                <a:blip xmlns:r="http://schemas.openxmlformats.org/officeDocument/2006/relationships" r:embed="rId15"/>
                <a:tile/>
              </a:blipFill>
              <a:ln w="19046">
                <a:solidFill>
                  <a:srgbClr val="FFFFFF"/>
                </a:solidFill>
                <a:prstDash val="solid"/>
              </a:ln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D-B353-40D0-8C55-01F1556A226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b="0" i="0" u="none" strike="noStrike" kern="1200" cap="none" spc="0" baseline="0">
                        <a:solidFill>
                          <a:srgbClr val="404040"/>
                        </a:solidFill>
                        <a:uFillTx/>
                        <a:latin typeface="Calibri"/>
                      </a:rPr>
                      <a:t>2</a:t>
                    </a:r>
                  </a:p>
                </c:rich>
              </c:tx>
              <c:showVal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53-40D0-8C55-01F1556A226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b="0" i="0" u="none" strike="noStrike" kern="1200" cap="none" spc="0" baseline="0">
                        <a:solidFill>
                          <a:srgbClr val="404040"/>
                        </a:solidFill>
                        <a:uFillTx/>
                        <a:latin typeface="Calibri"/>
                      </a:rPr>
                      <a:t>5</a:t>
                    </a:r>
                  </a:p>
                </c:rich>
              </c:tx>
              <c:showVal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53-40D0-8C55-01F1556A226C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900" b="0" i="0" u="none" strike="noStrike" kern="1200" cap="none" spc="0" baseline="0">
                        <a:solidFill>
                          <a:srgbClr val="404040"/>
                        </a:solidFill>
                        <a:uFillTx/>
                        <a:latin typeface="Calibri"/>
                      </a:rPr>
                      <a:t>9</a:t>
                    </a:r>
                  </a:p>
                </c:rich>
              </c:tx>
              <c:showVal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B353-40D0-8C55-01F1556A2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Lit>
              <c:ptCount val="15"/>
              <c:pt idx="0">
                <c:v>ACQUA</c:v>
              </c:pt>
              <c:pt idx="1">
                <c:v>ATTIVITA' CULTURALI</c:v>
              </c:pt>
              <c:pt idx="2">
                <c:v>CAPITALE SOCIALE</c:v>
              </c:pt>
              <c:pt idx="3">
                <c:v>COMMERCIO AL DETTAGLIO</c:v>
              </c:pt>
              <c:pt idx="4">
                <c:v>EDUCAZIONE E CURA PRIMA INFANZIA</c:v>
              </c:pt>
              <c:pt idx="5">
                <c:v>FORMAZIONE  ADULTI</c:v>
              </c:pt>
              <c:pt idx="6">
                <c:v>GIOVANI</c:v>
              </c:pt>
              <c:pt idx="7">
                <c:v>LAVORO</c:v>
              </c:pt>
              <c:pt idx="8">
                <c:v>MOBILITÀ ALTERNATIVA</c:v>
              </c:pt>
              <c:pt idx="9">
                <c:v>SERVIZI A RETE: SERVIZI ASSISTENZIALI E PER L'INFANZIA</c:v>
              </c:pt>
              <c:pt idx="10">
                <c:v>SERVIZI RICETTIVI E BAR/RISTORANTI</c:v>
              </c:pt>
              <c:pt idx="11">
                <c:v>SPESA PER SERVIZI SOCIALI</c:v>
              </c:pt>
              <c:pt idx="12">
                <c:v>SPORT</c:v>
              </c:pt>
              <c:pt idx="13">
                <c:v>TRASPORTO PUBBLICO LOCALE</c:v>
              </c:pt>
              <c:pt idx="14">
                <c:v>VERDE URBANO</c:v>
              </c:pt>
            </c:strLit>
          </c:cat>
          <c:val>
            <c:numLit>
              <c:formatCode>General</c:formatCode>
              <c:ptCount val="15"/>
              <c:pt idx="0">
                <c:v>3</c:v>
              </c:pt>
              <c:pt idx="1">
                <c:v>6</c:v>
              </c:pt>
              <c:pt idx="2">
                <c:v>2</c:v>
              </c:pt>
              <c:pt idx="3">
                <c:v>3</c:v>
              </c:pt>
              <c:pt idx="4">
                <c:v>1</c:v>
              </c:pt>
              <c:pt idx="5">
                <c:v>2</c:v>
              </c:pt>
              <c:pt idx="6">
                <c:v>2</c:v>
              </c:pt>
              <c:pt idx="7">
                <c:v>1</c:v>
              </c:pt>
              <c:pt idx="8">
                <c:v>2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2</c:v>
              </c:pt>
              <c:pt idx="13">
                <c:v>1</c:v>
              </c:pt>
              <c:pt idx="14">
                <c:v>9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B353-40D0-8C55-01F1556A226C}"/>
            </c:ext>
          </c:extLst>
        </c:ser>
        <c:dLbls/>
        <c:firstSliceAng val="36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2.2567192458022006E-2"/>
          <c:y val="0.11744206547236623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Gill Sans MT" pitchFamily="34"/>
            </a:defRPr>
          </a:pPr>
          <a:endParaRPr lang="it-IT"/>
        </a:p>
      </c:txPr>
    </c:legend>
    <c:plotVisOnly val="1"/>
    <c:dispBlanksAs val="zero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16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istruzione e formazione</a:t>
            </a:r>
          </a:p>
        </c:rich>
      </c:tx>
      <c:layout>
        <c:manualLayout>
          <c:xMode val="edge"/>
          <c:yMode val="edge"/>
          <c:x val="6.8099036234082561E-2"/>
          <c:y val="4.0114569430074992E-2"/>
        </c:manualLayout>
      </c:layout>
      <c:spPr>
        <a:noFill/>
        <a:ln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v>istruzione e formazione</c:v>
          </c:tx>
          <c:spPr>
            <a:blipFill>
              <a:blip xmlns:r="http://schemas.openxmlformats.org/officeDocument/2006/relationships" r:embed="rId1"/>
              <a:tile/>
            </a:blipFill>
            <a:ln>
              <a:noFill/>
            </a:ln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Lit>
              <c:formatCode>General</c:formatCode>
              <c:ptCount val="8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</c:numLit>
          </c:cat>
          <c:val>
            <c:numLit>
              <c:formatCode>General</c:formatCode>
              <c:ptCount val="8"/>
              <c:pt idx="0">
                <c:v>3</c:v>
              </c:pt>
              <c:pt idx="1">
                <c:v>5</c:v>
              </c:pt>
              <c:pt idx="2">
                <c:v>5</c:v>
              </c:pt>
              <c:pt idx="3">
                <c:v>2</c:v>
              </c:pt>
              <c:pt idx="4">
                <c:v>0</c:v>
              </c:pt>
              <c:pt idx="5">
                <c:v>2</c:v>
              </c:pt>
              <c:pt idx="6">
                <c:v>2</c:v>
              </c:pt>
              <c:pt idx="7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F9-46EA-A36F-DA1A928D9B4D}"/>
            </c:ext>
          </c:extLst>
        </c:ser>
        <c:dLbls/>
        <c:overlap val="-25"/>
        <c:axId val="133642880"/>
        <c:axId val="133641344"/>
      </c:barChart>
      <c:valAx>
        <c:axId val="13364134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642880"/>
        <c:crosses val="autoZero"/>
        <c:crossBetween val="between"/>
      </c:valAx>
      <c:catAx>
        <c:axId val="133642880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133641344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l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Calibri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Calibri"/>
              </a:rPr>
              <a:t>SISTEMA SOCIOSANITARIO E SOCIOASSISTENZIALE</a:t>
            </a:r>
          </a:p>
        </c:rich>
      </c:tx>
      <c:layout>
        <c:manualLayout>
          <c:xMode val="edge"/>
          <c:yMode val="edge"/>
          <c:x val="2.2348802144412802E-2"/>
          <c:y val="4.3916598425196865E-2"/>
        </c:manualLayout>
      </c:layout>
      <c:spPr>
        <a:noFill/>
        <a:ln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v>socioassistenza</c:v>
          </c:tx>
          <c:spPr>
            <a:blipFill>
              <a:blip xmlns:r="http://schemas.openxmlformats.org/officeDocument/2006/relationships" r:embed="rId1"/>
              <a:tile/>
            </a:blipFill>
            <a:ln>
              <a:noFill/>
            </a:ln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Lit>
              <c:formatCode>General</c:formatCode>
              <c:ptCount val="8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</c:numLit>
          </c:cat>
          <c:val>
            <c:numLit>
              <c:formatCode>General</c:formatCode>
              <c:ptCount val="8"/>
              <c:pt idx="0">
                <c:v>4</c:v>
              </c:pt>
              <c:pt idx="1">
                <c:v>2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4F-4D4C-9242-FB744B16779B}"/>
            </c:ext>
          </c:extLst>
        </c:ser>
        <c:dLbls/>
        <c:overlap val="-25"/>
        <c:axId val="133567232"/>
        <c:axId val="133688320"/>
      </c:barChart>
      <c:valAx>
        <c:axId val="13368832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567232"/>
        <c:crosses val="autoZero"/>
        <c:crossBetween val="between"/>
      </c:valAx>
      <c:catAx>
        <c:axId val="133567232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133688320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ambiente</a:t>
            </a:r>
          </a:p>
        </c:rich>
      </c:tx>
      <c:layout>
        <c:manualLayout>
          <c:xMode val="edge"/>
          <c:yMode val="edge"/>
          <c:x val="3.8456834045856293E-2"/>
          <c:y val="3.8916330580628641E-2"/>
        </c:manualLayout>
      </c:layout>
      <c:spPr>
        <a:noFill/>
        <a:ln>
          <a:noFill/>
        </a:ln>
      </c:spPr>
    </c:title>
    <c:plotArea>
      <c:layout>
        <c:manualLayout>
          <c:xMode val="edge"/>
          <c:yMode val="edge"/>
          <c:x val="3.0247040628509948E-2"/>
          <c:y val="0.1943286601369951"/>
          <c:w val="0.96933544247969761"/>
          <c:h val="0.754745022725818"/>
        </c:manualLayout>
      </c:layout>
      <c:barChart>
        <c:barDir val="bar"/>
        <c:grouping val="clustered"/>
        <c:ser>
          <c:idx val="0"/>
          <c:order val="0"/>
          <c:tx>
            <c:v>ambiente</c:v>
          </c:tx>
          <c:spPr>
            <a:blipFill>
              <a:blip xmlns:r="http://schemas.openxmlformats.org/officeDocument/2006/relationships" r:embed="rId1"/>
              <a:tile/>
            </a:blipFill>
            <a:ln>
              <a:noFill/>
            </a:ln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Lit>
              <c:formatCode>General</c:formatCode>
              <c:ptCount val="8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</c:numLit>
          </c:cat>
          <c:val>
            <c:numLit>
              <c:formatCode>General</c:formatCode>
              <c:ptCount val="8"/>
              <c:pt idx="0">
                <c:v>6</c:v>
              </c:pt>
              <c:pt idx="1">
                <c:v>2</c:v>
              </c:pt>
              <c:pt idx="2">
                <c:v>3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1</c:v>
              </c:pt>
              <c:pt idx="7">
                <c:v>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6A-4A7A-A574-423FA9F65ACA}"/>
            </c:ext>
          </c:extLst>
        </c:ser>
        <c:dLbls/>
        <c:overlap val="-25"/>
        <c:axId val="133610112"/>
        <c:axId val="133608576"/>
      </c:barChart>
      <c:valAx>
        <c:axId val="13360857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610112"/>
        <c:crosses val="autoZero"/>
        <c:crossBetween val="between"/>
      </c:valAx>
      <c:catAx>
        <c:axId val="133610112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133608576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cultura e turismo </a:t>
            </a:r>
          </a:p>
        </c:rich>
      </c:tx>
      <c:layout>
        <c:manualLayout>
          <c:xMode val="edge"/>
          <c:yMode val="edge"/>
          <c:x val="6.4669765009234839E-2"/>
          <c:y val="5.6497035092835629E-2"/>
        </c:manualLayout>
      </c:layout>
      <c:spPr>
        <a:noFill/>
        <a:ln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v>cultura e turismo </c:v>
          </c:tx>
          <c:spPr>
            <a:blipFill>
              <a:blip xmlns:r="http://schemas.openxmlformats.org/officeDocument/2006/relationships" r:embed="rId1"/>
              <a:tile/>
            </a:blipFill>
            <a:ln>
              <a:noFill/>
            </a:ln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Lit>
              <c:formatCode>General</c:formatCode>
              <c:ptCount val="8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</c:numLit>
          </c:cat>
          <c:val>
            <c:numLit>
              <c:formatCode>General</c:formatCode>
              <c:ptCount val="8"/>
              <c:pt idx="0">
                <c:v>1</c:v>
              </c:pt>
              <c:pt idx="1">
                <c:v>5</c:v>
              </c:pt>
              <c:pt idx="2">
                <c:v>1</c:v>
              </c:pt>
              <c:pt idx="3">
                <c:v>1</c:v>
              </c:pt>
              <c:pt idx="4">
                <c:v>3</c:v>
              </c:pt>
              <c:pt idx="5">
                <c:v>0</c:v>
              </c:pt>
              <c:pt idx="6">
                <c:v>6</c:v>
              </c:pt>
              <c:pt idx="7">
                <c:v>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0E-43E0-8D8E-83066AFEE926}"/>
            </c:ext>
          </c:extLst>
        </c:ser>
        <c:dLbls/>
        <c:overlap val="-25"/>
        <c:axId val="133710592"/>
        <c:axId val="133700608"/>
      </c:barChart>
      <c:valAx>
        <c:axId val="13370060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710592"/>
        <c:crosses val="autoZero"/>
        <c:crossBetween val="between"/>
      </c:valAx>
      <c:catAx>
        <c:axId val="133710592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133700608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sistema produttivo locale</a:t>
            </a:r>
          </a:p>
        </c:rich>
      </c:tx>
      <c:layout>
        <c:manualLayout>
          <c:xMode val="edge"/>
          <c:yMode val="edge"/>
          <c:x val="5.347252617088246E-2"/>
          <c:y val="3.8680543480960797E-2"/>
        </c:manualLayout>
      </c:layout>
      <c:spPr>
        <a:noFill/>
        <a:ln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v>sistema produttivo locale</c:v>
          </c:tx>
          <c:spPr>
            <a:blipFill>
              <a:blip xmlns:r="http://schemas.openxmlformats.org/officeDocument/2006/relationships" r:embed="rId1"/>
              <a:tile/>
            </a:blipFill>
            <a:ln>
              <a:noFill/>
            </a:ln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Lit>
              <c:formatCode>General</c:formatCode>
              <c:ptCount val="8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</c:numLit>
          </c:cat>
          <c:val>
            <c:numLit>
              <c:formatCode>General</c:formatCode>
              <c:ptCount val="8"/>
              <c:pt idx="0">
                <c:v>2</c:v>
              </c:pt>
              <c:pt idx="1">
                <c:v>1</c:v>
              </c:pt>
              <c:pt idx="2">
                <c:v>0</c:v>
              </c:pt>
              <c:pt idx="3">
                <c:v>4</c:v>
              </c:pt>
              <c:pt idx="4">
                <c:v>2</c:v>
              </c:pt>
              <c:pt idx="5">
                <c:v>2</c:v>
              </c:pt>
              <c:pt idx="6">
                <c:v>2</c:v>
              </c:pt>
              <c:pt idx="7">
                <c:v>7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60-4690-A8EC-7C4689D0238D}"/>
            </c:ext>
          </c:extLst>
        </c:ser>
        <c:dLbls/>
        <c:overlap val="-25"/>
        <c:axId val="133761664"/>
        <c:axId val="133760128"/>
      </c:barChart>
      <c:valAx>
        <c:axId val="13376012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761664"/>
        <c:crosses val="autoZero"/>
        <c:crossBetween val="between"/>
      </c:valAx>
      <c:catAx>
        <c:axId val="133761664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133760128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cap="all" spc="150" baseline="0">
                <a:solidFill>
                  <a:srgbClr val="7F7F7F"/>
                </a:solidFill>
                <a:latin typeface="Gill Sans MT" pitchFamily="34"/>
              </a:defRPr>
            </a:pPr>
            <a:r>
              <a:rPr lang="it-IT" sz="1000" b="1" i="0" u="none" strike="noStrike" kern="1200" cap="all" spc="150" baseline="0">
                <a:solidFill>
                  <a:srgbClr val="7F7F7F"/>
                </a:solidFill>
                <a:uFillTx/>
                <a:latin typeface="Gill Sans MT" pitchFamily="34"/>
              </a:rPr>
              <a:t>occUpazione</a:t>
            </a:r>
          </a:p>
        </c:rich>
      </c:tx>
      <c:layout>
        <c:manualLayout>
          <c:xMode val="edge"/>
          <c:yMode val="edge"/>
          <c:x val="6.8700245710893171E-2"/>
          <c:y val="6.2222394260540402E-2"/>
        </c:manualLayout>
      </c:layout>
      <c:spPr>
        <a:noFill/>
        <a:ln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v>occapazione</c:v>
          </c:tx>
          <c:spPr>
            <a:blipFill>
              <a:blip xmlns:r="http://schemas.openxmlformats.org/officeDocument/2006/relationships" r:embed="rId1"/>
              <a:tile/>
            </a:blipFill>
            <a:ln>
              <a:noFill/>
            </a:ln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Lit>
              <c:formatCode>General</c:formatCode>
              <c:ptCount val="8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</c:numLit>
          </c:cat>
          <c:val>
            <c:numLit>
              <c:formatCode>General</c:formatCode>
              <c:ptCount val="8"/>
              <c:pt idx="0">
                <c:v>2</c:v>
              </c:pt>
              <c:pt idx="1">
                <c:v>1</c:v>
              </c:pt>
              <c:pt idx="2">
                <c:v>6</c:v>
              </c:pt>
              <c:pt idx="3">
                <c:v>1</c:v>
              </c:pt>
              <c:pt idx="4">
                <c:v>4</c:v>
              </c:pt>
              <c:pt idx="5">
                <c:v>4</c:v>
              </c:pt>
              <c:pt idx="6">
                <c:v>1</c:v>
              </c:pt>
              <c:pt idx="7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FF-4AF6-ACF9-9768AB8DF497}"/>
            </c:ext>
          </c:extLst>
        </c:ser>
        <c:dLbls/>
        <c:overlap val="-25"/>
        <c:axId val="133804800"/>
        <c:axId val="133778432"/>
      </c:barChart>
      <c:valAx>
        <c:axId val="13377843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804800"/>
        <c:crosses val="autoZero"/>
        <c:crossBetween val="between"/>
      </c:valAx>
      <c:catAx>
        <c:axId val="133804800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133778432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1188-7CC4-48C4-938C-A029147E6E6D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A33A-A7DF-4DB3-8DB5-31336A0F6C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945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C58C2-FA96-4F0A-874F-BCF0BAADA38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69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269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796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368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4B345-E9B1-4F1E-AB87-A2E6E3549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E32685-8416-4CA6-89A8-96A265C9A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69836-D72D-446F-B6F0-97F5BA1C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DAC80-D2F2-4D34-B88D-A2AD9780DC8D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23081B-F937-481C-89D4-22274841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9BE69-FB47-4D6A-B865-AE4C7A7F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07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282F3-2742-44D1-A3FC-A80AA5FA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4D2229-93F9-4064-A5EE-EC10792B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6349EA-BACC-4CC3-A4F6-CAEBCB54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29ED6-140F-4781-99E7-99B19C3A0B1A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F962D0-34E6-42F1-9B1E-1001C520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5EFF3C-70B2-4B5B-9131-F82546E3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28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00A7C-B963-47B1-8F17-A36A61B0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D88B51-FAE2-4901-8FEC-34569AE5C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EED4E-6EBD-4B1A-9CC5-18ED0DBB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533FA-DD73-4AF3-A07D-396AFAA7DCEC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80ED83-E306-4967-AB47-0385E772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52320-709B-4627-AFD0-6CC6F640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34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0DCD5-B4B8-4A7A-949F-FCCC4884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9C226-38BD-4C9C-A473-9D9788101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922AF-AB79-4FCF-B6DF-D4D55064A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7CB887-CB76-43B1-98AE-51C6FFDE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44375-933A-49F5-8D4D-33E6A3F970A2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A8F967-87E4-4A3F-A9CA-E7AD97B6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0B1407-CA8B-462D-9CC5-44005FA1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62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D12CE-6A28-476C-82D8-7342E500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98506-62F5-4439-8268-37B30DF6F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6A6934-F72C-45CA-83F6-8A62FC445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928325-C6A9-4D39-9CAA-CC46E20E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25B6AF-7021-41BB-B1C8-7549DBD26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DF588B-FD79-4ED8-846B-81F9373C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C2A06-F959-44A1-A3B6-ABB4540ADFC0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B0A32F-D65E-41C7-AB41-64D901F7A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2A1F34-7BE8-457C-916F-D0CEC91A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62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92ED1-1BC9-43B6-97F9-CAD0008E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C7C40E-E2DE-4223-9FD8-F7C26816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E2CE-C19B-472A-9A0A-57615C59AA25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A34953-019A-4A27-97E1-EAE695A0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BCBD81-CBA1-4740-8303-6D0114C5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31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6918A8-109E-411A-ABD7-9E8A14B9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CBB86-3284-4A66-85E9-87A14C57ACE6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76FB05-56C5-4038-9E21-46A7A6BA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DEEA11-D365-4B32-9826-04A65AA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194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AA6FA-5337-403B-8CF3-40A3394A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CAE12B-C0EB-4E71-B0D7-E5B16354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CBDBF9-509F-41CC-8BAE-B739544A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EEB104-49CC-4BE5-BC70-BA7B43D0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E398A-B4A0-411E-8884-C9E416E3B853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CC788E-B14F-4E94-82D8-D5C2754E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8B7702-1868-4160-AB8A-84895B15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62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080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7345A-B7C9-486E-B036-2391F235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ED20B8-77E6-4692-BBD1-426786A2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D8E5E2-1086-41DF-BFCD-AA455981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CD3BC9-BBA2-4FFF-A833-AC16B6C7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CF080-D2AA-4471-9285-BBC3E1C8D53F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9D69D5-718F-48A6-A48D-F734F2A7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283F95-5AB7-40C2-B7A3-1DADD478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785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5CC15-9D3F-4FFF-9B42-17DD1F29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C228C9-E528-41B6-974E-3CA79CBD2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575690-9DE0-4F2E-B0F0-279214E2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2B31A-6774-4821-9DAE-4D9B618BC1D3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AF0A6-3B02-4F9F-B89D-E8C51258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63178E-9229-4C48-B76B-AFD9E4D8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52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A65277-5E51-40F7-B6FC-3EBECD595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3FA294-B553-4207-A561-517725F85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10F41-79A7-4D7C-83A7-EBEFDDFF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4947A-74B9-4697-ACFF-3B6E5B6C00E8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5EA283-2607-458E-AC41-F6E38A23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FC2D73-F524-46BA-AD5F-7479B6B3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A89C2-7FA2-4D16-82E4-34971714CA7C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6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3759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311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369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116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953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059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8495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48F4-FAD8-46DC-B9D9-684757DFB7D7}" type="datetimeFigureOut">
              <a:rPr lang="it-IT" smtClean="0"/>
              <a:pPr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49BA-27D8-469F-9B79-B0E9DF1ED2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73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xmlns="" id="{70FDE585-9531-4B58-95A9-3FE1ABDE8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" t="5147" r="54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74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3.emf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osinone.soluzionipa.it/openweb/albo/albo_dettagli.php?id=55258&amp;CSRF=e467d6e50b8ce65c01b76e345bd48b3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regione.lazio.it/strategieterritoriali/default.aspx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8A19AD-49AB-860E-E8BF-CA84FF9BFDC7}"/>
              </a:ext>
            </a:extLst>
          </p:cNvPr>
          <p:cNvSpPr txBox="1"/>
          <p:nvPr/>
        </p:nvSpPr>
        <p:spPr>
          <a:xfrm>
            <a:off x="350982" y="1794988"/>
            <a:ext cx="11333017" cy="337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STRATEGIA TERRITORIALE PER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FROSINONE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MONITORAGGIO CIVICO DELLE STRATEGIE TERRITORIALI NEL PR FESR LAZIO </a:t>
            </a:r>
            <a:r>
              <a:rPr kumimoji="0" lang="it-IT" sz="2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2021-2027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modalità innovativa di coinvolgimento del partenariato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ottobre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0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94" y="0"/>
            <a:ext cx="4846211" cy="685800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50899" y="1462879"/>
            <a:ext cx="730221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b="1" i="1" dirty="0" smtClean="0">
                <a:solidFill>
                  <a:srgbClr val="00A19A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 SOTTOAMBITI DI INTERESSE </a:t>
            </a:r>
            <a:r>
              <a:rPr lang="it-IT" altLang="it-IT" sz="1100" b="1" i="1" dirty="0" smtClean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I </a:t>
            </a:r>
            <a:r>
              <a:rPr lang="it-IT" altLang="it-IT" sz="1100" b="1" i="1" dirty="0" err="1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sottoambiti</a:t>
            </a:r>
            <a:r>
              <a:rPr lang="it-IT" altLang="it-IT" sz="1100" b="1" i="1" dirty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 di interesse prescelti dai 34 contributi espressi hanno evidenziato un maggiore interessamento per il verde urbano e le attività culturali; le evidenze sono di seguito rappresentate: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xmlns="" val="2148053007"/>
              </p:ext>
            </p:extLst>
          </p:nvPr>
        </p:nvGraphicFramePr>
        <p:xfrm>
          <a:off x="987205" y="2063043"/>
          <a:ext cx="6254103" cy="381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0568949"/>
              </p:ext>
            </p:extLst>
          </p:nvPr>
        </p:nvGraphicFramePr>
        <p:xfrm>
          <a:off x="7466159" y="1959757"/>
          <a:ext cx="3764034" cy="3867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1437">
                  <a:extLst>
                    <a:ext uri="{9D8B030D-6E8A-4147-A177-3AD203B41FA5}">
                      <a16:colId xmlns:a16="http://schemas.microsoft.com/office/drawing/2014/main" xmlns="" val="1288596151"/>
                    </a:ext>
                  </a:extLst>
                </a:gridCol>
                <a:gridCol w="832597">
                  <a:extLst>
                    <a:ext uri="{9D8B030D-6E8A-4147-A177-3AD203B41FA5}">
                      <a16:colId xmlns:a16="http://schemas.microsoft.com/office/drawing/2014/main" xmlns="" val="2631351687"/>
                    </a:ext>
                  </a:extLst>
                </a:gridCol>
              </a:tblGrid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Sottoambito</a:t>
                      </a:r>
                      <a:r>
                        <a:rPr lang="it-IT" sz="1400" dirty="0">
                          <a:effectLst/>
                        </a:rPr>
                        <a:t> di interesse 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n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5884236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ACQUA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08811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ATTIVITA' CULTURALI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9430703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CAPITALE SOCIALE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7938626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COMMERCIO AL DETTAGLIO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1011095"/>
                  </a:ext>
                </a:extLst>
              </a:tr>
              <a:tr h="197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EDUCAZIONE E CURA PRIMA INFANZIA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8749907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FORMAZIONE  ADULTI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8000969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GIOVANI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0101072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LAVORO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3992564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MOBILITÀ ALTERNATIVA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2700971"/>
                  </a:ext>
                </a:extLst>
              </a:tr>
              <a:tr h="358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SERVIZI A RETE: SERVIZI ASSISTENZIALI E PER L'INFANZIA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9385503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SERVIZI RICETTIVI E BAR/RISTORANTI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0574524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SPESA PER SERVIZI SOCIALI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7277169"/>
                  </a:ext>
                </a:extLst>
              </a:tr>
              <a:tr h="197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SPORT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6323906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TRASPORTO PUBBLICO LOCALE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7295494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VERDE URBANO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8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5710837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34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8976840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987206" y="1116321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50899" y="357823"/>
            <a:ext cx="8671792" cy="843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Sintesi dei contributi raccolti tramite piattaforma</a:t>
            </a:r>
          </a:p>
        </p:txBody>
      </p:sp>
    </p:spTree>
    <p:extLst>
      <p:ext uri="{BB962C8B-B14F-4D97-AF65-F5344CB8AC3E}">
        <p14:creationId xmlns:p14="http://schemas.microsoft.com/office/powerpoint/2010/main" xmlns="" val="325643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94" y="0"/>
            <a:ext cx="4846211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899" y="357823"/>
            <a:ext cx="8671792" cy="843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Sintesi dei contributi raccolti tramite piattaforma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906602" y="1307344"/>
            <a:ext cx="10515600" cy="485491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 i="1" dirty="0" smtClean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Agli </a:t>
            </a:r>
            <a:r>
              <a:rPr lang="it-IT" altLang="it-IT" sz="1200" b="1" i="1" dirty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utenti è stato inoltre richiesto di esprimere in ordine crescente da 1 a 8 la priorità da assegnare agli ambiti di interesse; le evidenze sono di seguito rappresentate</a:t>
            </a:r>
            <a:r>
              <a:rPr lang="it-IT" altLang="it-IT" sz="1200" b="1" i="1" dirty="0" smtClean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:</a:t>
            </a:r>
            <a:endParaRPr lang="it-IT" altLang="it-IT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endParaRPr lang="it-IT" sz="1800" b="1" dirty="0">
              <a:solidFill>
                <a:schemeClr val="accent1">
                  <a:lumMod val="75000"/>
                </a:schemeClr>
              </a:solidFill>
              <a:latin typeface="Gotham Book" pitchFamily="50" charset="0"/>
            </a:endParaRPr>
          </a:p>
        </p:txBody>
      </p:sp>
      <p:sp>
        <p:nvSpPr>
          <p:cNvPr id="7" name="AutoShape 1" descr="data:image/png;base64,iVBORw0KGgoAAAANSUhEUgAAA3oAAAHqCAYAAABSqjwSAAAgAElEQVR4Xuy9C5QV1Zmw/TqTUQNe0lyCDmiCXBRHjZcGx8AYIgpJkBBxMixRsTXjJMIQWZhP82P4WITIin6RRWLAyZ0QhEUyov2TWxPNGD+IEVqTKIMaaDWoQRToeEnUjDP/z1v2PtYpTndXnV21q2qf56zlsvucvd/97ufdp7sf9q46hwgPCEAAAhCAAAQgAAEIQAACEPCKwCE6myeeeOL/82pWTAYCEIAABCAAAQhAAAIQgEADE6iI3siRIxsYA1OHAAQgAAEIQAACEIAABCDgB4Hf/e53guj5UUtmAQEIQAACEIAABCAAAQhAICCA6LEQIAABCEAAAhCAAAQgAAEIeEYA0fOsoEwHAhCAAAQgAAEIQAACEIAAoscagAAEIAABCEAAAhCAAAQg4BkBRM+zgjIdCEAAAhCAAAQgAAEIQAACiB5rAAIQgAAEIAABCEAAAhCAgGcEED3PCsp0IAABCEAAAhCAAAQgAAEIIHqsAQhAAAIQgAAEIAABCEAAAp4RQPQ8KyjTgQAEIAABCEAAAhCAAAQggOixBiAAAQhAAAIQgAAEIAABCHhGANHzrKBMBwIQgAAEIAABCEAAAhCAAKLHGoAABCAAAQhAAAIQgAAEIOAZAUTPs4IyHQhAAAIQgAAEIAABCEAAAogeawACXQT27dsn/fv3hwcEIAABCEAAAhCAAARKTwDRK30JmUBaBPTNMHLkyLTCEQcCEIAABCAAAQhAAAK5EUD0ckPPwEUjgOgVrSLkAwEIQAACEIAABCBQLwFEr15y9POOAKLnXUmZEAQgAAEIQAACEGhYAohew5aeiUcJIHqsCQhAAAIQgAAEIAABXwgger5UknlYE0D0rBESAAIQgAAEIAABCECgIAQQvYIUgjTyJ4Do5V8DMoAABCAAAQhAAAIQSIcAopcOR6J4QADR86CITAECEIAABCAAAQhAICCA6LEQINBFANFjKUAAAhCAAAQgAAEI+EIA0fOlkszDmgCiZ42QABCAAAQgAAEIQAACBSGA6BWkEKSRPwFEL/8akAEEIAABCEAAAhCAQDoEEL10OBLFAwL6Zpiwra8HM8lvCn2278pvcEYuLIFDJjcVNjcSy5fA4L335ZtARqO/d8/hGUXON+z6zS/km0BGox+2e39GkQ8O+/zdX3Q2FgNBANFjDUCgiwCiZ78UED17hj5GQPR8rGo6c0L00uHoKgqiZ08a0bNnSIT4BBC9+Kxo6TkBRM++wIiePUMfIyB6PlY1nTkheulwdBUF0bMnjejZMyRCfAKIXnxWtPScAKJnX2BEz56hjxEQPR+rms6cEL10OLqKgujZk0b07BkSIT4BRC8+K1p6TgDRsy8womfP0McIiJ6PVU1nToheOhxdRUH07EkjevYMiRCfAKIXnxUtPSeA6NkXGNGzZ+hjBETPx6qmMydELx2OrqIgevakET17hkSITwDRi8+Klp4TQPTsC4zo2TP0MQKi52NV05kTopcOR1dRED170oiePUMixCeA6MVnRUvPCSB69gVG9OwZ+hgB0fOxqunMCdFLh6OrKIiePWlEz54hEeITQPTis6Kl5wQQPfsCI3r2DH2MgOj5WNV05oTopcPRVRREz540omfPkAjxCSB68VnR0nMCiJ59gRE9e4Y+RkD0fKxqOnNC9NLh6CoKomdPGtGzZ0iE+ASciV5ra6t0dHTIvHnzKtktWLAgeE4fa9asCf6/adMmWbFiRdUMmpqaZPny5cFz4T7hfvp1rTFmzJhRia2vr1u3riq2GbdWX22o/c1j2LBhsnjx4sr3Jt6sWbNk3LhxwfPh8fT72bNnS2dnZ6WPGS9aoh07dsjChQu7HSvcPspo4sSJ0tLSUpNrlFF0nObm5po1ieap3Pfv31+pgxnMMKjV3tRW24bHWbp0qSjLqVOnHsTSPDF9+vSq17VPe3t71Tppa2ur1CMJvyh7831RRe/b5/SXC449PEjz4f1/kan3vdjdFHJ/vtFFr/n4o+SOmX9XqcMfX3tTzr51a+51yTsBRE/k8oFNcuOQQZVS/P6Nv8ik7U/mXZrcx3chenNOGicfO+6UYK7P/vkluWLz2szmfdHxp8q/njg2iP/qG2/ItT/Ibqw54yfI6UOOC8Z6cu+LctNPf5TZvExgF6K35ppp8uHThgdDbn3qDzLxltWZz+uw3fsTjXH2yUOldcknpW3LdrliyapEfRG9RLhobEkgN9FTWdmyZUsgGfr1vn37qv6w1z/cV61aVSVWOlcVjkmTJgVitXLlymD6RnJ6E70wq2jbWn1V0lSijJCobOjDyKr22bhxo/Tr16+SZy3Rmzt3rowYMaLHUul8ly1bdpBI1eqkvMKSE27TXY5GlKPj6BzD+SlffaiYmXmbWqm4mThmTG2v0qYyHha3cE7hmunzUdEz4hqWReUYFmjto+OPHj06qHeUQRJ+3RWiqKJ3/8RBcu7GPUHaz0wbLBff/6Js2fsXy7d+Nt0RvaNk+cdPRO4iywvRe0v0LjvwH3JXvThciN53x15Skbu7xrfIz5/fKbc9vimTH4Iaf9WTD8mvt+6QGz80WV5+/XW57b57MxlrydRpMr91fRD7W5e1yNr2B+Wexx/LZCwT1IXotS+6WpoXfiMYsvP26+Wz379XvvYfD2U6rySi988XjpXrpk+QLY89HeSE6GVaGoJbEshN9MwOzKJFi2pKUNaiFxWyqOjVkqmoTJg+WgOzQ5W36EXH19zCMhdH9FTyVGCN1KlkjRkzRtauXVslehprw4YNMmXKlJpSrmPXEuio6NXa4YtKvGmjeamY7tmzp0p2fRY98x4fM+BQufPcgXLc+ucs3/bZdUf0EL1aqwvRQ/S6+6njQvTCY9825iL53csvZiJ6ups384Sz5KL7Vsp79xwu5580Ss47cVRFxrL7ySui0vfzJx7zQvTCnFT6vnHfw4USPZPfd+fPRPSyXNTEToVAbqKn2YeP20WP/vUkeuZIYPTIYtwdvegOUy0hCe84hkmrNBkBMuOp6JjduJ6ObkaPSYbjRo8eRo8uhttGj26G24bzM310vjNnzgyEOjpOVLQNG90xNDunJmY0tsrY8OHDg93V8Bhm3O7kq5boqUia46+mHnrk1ezWmj76mtZf2/d0dLMnft29c4q6oxc+urnwty/JtzteTeXNn0UQRK/66OZvnntFpn9nWxaoSxUT0Tv46ObPX3pVZj35bKnqmEWyrkXv3gs+JXPbW+XRzt2pT0dFT4+I6tFQFb2R7x4ksz9wXqbHN3USOs4NEz8sn1i9MvU5RQO62NEzY54zfIj8+LoZ0nTNLZnPK8mOHqKXeTkYIEUCuYqemYcKk15/Fb7+Lc6OXlSqaslZVE66uxbPZkdPj3IaEdFrAMPSGj0a2V3tkuxI9XR0M8mOXnfXTarg6VFaFSo9lqoPFa4oy+j1h7WuFTSyGJ63zY6eHg81R2rDayYJv7KJXjhfPbpZZNlrdNGLrq0nPneO3NT2tKzamv4flSn+Hsg8FKJXjbj5iD6yesTxctmOXdL+6p8z51/kAVyKnu7m/fEvr8mC3/w0EyR5iZ7u5m37w3OyZuuDmcwrHNSl6Olu3s+3PyXXr7sn83khepkjZoCcCOQmeuHdoO6OSSa9Rs/sVoVvsBJXBrrbDQxfJ2auR+vumkBz45Y8RS+ao3JWYTMSHefoppEznU/4Rjhh0YtKdTRu9OhlT6JnrnUMX0eoN6YJ7zaG5dDsaIZvjtMooqe7e/q46oF9Of3I6HlYRK+az7orTznwB9ifZHHbU4Wsl6ukEL2DSbedfIKsfrFTvnfgv0Z+uBK9xad/SN516Dtlzpa7MsOdx9HNrK8DjMJyJXobr79M9r7yZ5lx+1vXIGb9QPSyJkz8vAjkJno64fAdLaNHCOPs6NX64z56Z82wdKl86DVe4YcZt5bo9XaHymgfEz8qeuG7bvZ0TWL4rpthwYoujp529LRteKctGqc3IYve7EbvtGluPhMWvVrX1YX7Rnf7wlLW3TV54dqEBVvnFO1jbhoTFti4/Lp7sxXx6OZVw46Qce8+rCJ2j1x4rLQ+c+BfpH/7x7x+ZvQ4LqJXjUd39C5d9Z/SvuvlQtbLVVKIXjVps6N30q8fd1WCwo7jQvRU8o7v25Tp3TYNYD0a+tUnNju5GYtKnj5c3G3TzM+F6Knk6cPF3TbNvBC9wv6IIDFLAs5EzzJPukMgcwJFFD2dtMpd06F/Fcz/Z7tfL+xunubX6KK3YNJQuWz0MZW1unrr8w2/m6cwED2RFScMkfOOPqKyNm56dk/D7+YpjKxF79SmY2VZ89sf5aNjZvkRC+GPctjzysuZ3YhFb/RySfPZVb8XXXzEQtai98kPniVf/KcJVfNy8RELSURvydUflasmv78qx2M+9tnYf6Pw8QqxUdEwBQKIXgoQCeEHgaKKXpnoNrrolalWLnNF9FzSLtdYWYteXjT0Ziw+PrIWvbyYJRE92xwRPVuC9E9CANFLQou2XhNA9OzLi+jZM/QxAqLnY1XTmROilw5HV1EQPXvSiJ49QyLEJ4DoxWdFS88JIHr2BUb07Bn6GAHR87Gq6cwJ0UuHo6soiJ49aUTPniER4hNA9OKzoqXnBBA9+wIjevYMfYyA6PlY1XTmhOilw9FVFETPnjSiZ8+QCPEJIHrxWdHScwKInn2BET17hj5GQPR8rGo6c0L00uHoKgqiZ08a0bNnSIT4BBC9+Kxo6TkBRM++wIiePUMfIyB6PlY1nTkheulwdBUF0bMnjejZMyRCfAKIXnxWtPScAKJnX2BEz56hjxEQPR+rms6cEL10OLqKgujZk0b07BkSIT4BRC8+K1p6TgDRsy8womfP0McIiJ6PVU1nToheOhxdRUH07EkjevYMiRCfAKIXnxUtPSeA6NkXGNGzZ+hjBETPx6qmMydELx2OrqIgevakET17hkSITwDRi8+Klp4TQPTsC4zo2TP0MQKi52NV05kTopcOR1dRED170oiePUMixCeA6MVnRUvPCSB69gVG9OwZ+hgB0fOxqunMCdFLh6OrKIiePWlEz54hEeITQPTis6Kl5wT0zTBy5EjPZ8n0IAABCEAAAhCAAAQagQCi1whVZo6xCCB6sTDRCAIQgAAEIAABCECgBAQQvRIUiRTdEED03HBmFAhAAAIQgAAEIACB7AkgetkzZoSSEED0SlIo0oQABCAAAQhAAAIQ6JUAotcrIho0CgFEr1EqzTwhAAEIQAACEICA/wQQPf9rzAxjEkD0YoKiGQQgAAEIQAACEIBA4QkgeoUvEQm6IoDouSLNOBCAAAQgAAEIQAACWRNA9LImTPzSEED0SlMqEoUABCAAAQhAAAIQ6IUAoscSgUAXAUSPpQABCEAAAhCAAAQg4AsBRM+XSjIPawKInjVCAkAAAhCAAAQgAAEIFIQAoleQQpBG/gQQvfxrQAYQgAAEIAABCEAAAukQQPTS4UgUDwggeh4UkSlAAAIQgAAEIAABCAQEED0WAgS6CCB6LAUIQAACEIAABCAAAV8IIHq+VJJ5WBNA9KwREgACEIAABCAAAQhAoCAEEL2CFII08ieA6OVfAzKAAAQgAAEIQAACEEiHAKKXDkeieEAA0fOgiEwBAhCAAAQgAAEIQCAggOixECDQRQDRYylAAAIQgAAEIAABCPhCANHzpZLMw5oAomeNkAAQgAAEIAABCEAAAgUhgOgVpBCkkT8BRC//GpABBCAAAQhAAAIQgEA6BBC9dDgSxQMCiJ4HRWQKEIAABCAAAQhAAAIBAUSPhQCBLgKIHksBAhCAAAQgAAEIQMAXAoieL5VkHtYEED1rhASAAAQgAAEIQAACECgIAUSvIIUgjfwJ6Jthwra+ThLps32Xk3F8HuSQyU0+Ty/zuQ3ee1/mYzBAegTefPie9IIRKXMCwwdfmPkYDJAegfWbX0gvWC+ROm+/3tlYDAQBRI81AIEuAoheuZYComdXL0TPjp/r3oiea+J24yF6dvxc90b0XBNnPFcEED1XpBmn8AQQvcKXqCpBRM+uXoieHT/XvRE918TtxkP07Pi57o3ouSbOeK4IIHquSDNO4QkgeoUvEaKXYokQvRRhOgiF6DmAnOIQiF6KMB2EQvQcQGaIXAggerlgZ9AiEkD0iliV7nNiR8+uXoieHT/XvRE918TtxkP07Pi57o3ouSbOeK4IIHquSDNO4QkgeoUvETt6KZYI0UsRpoNQiJ4DyCkOgeilCNNBKETPAWSGyIUAopcLdgYtIgFEr4hVYUcvq6ogelmRzSYuopcN16yiInpZkc0mLqKXDVei5k8A0cu/BmRQEAKIXkEKETMNjm7GBNVNM0TPjp/r3oiea+J24yF6dvxc90b0XBNnPFcEED1XpBmn8AQQvcKXqCpBRM+uXoieHT/XvRE918TtxkP07Pi57o3ouSbOeK4IIHquSDNO4QkgeoUvEaKXYokQvRRhOgiF6DmAnOIQiF6KMB2EQvQcQGaIXAg0vOjt2LFDli1bJsuXL68UYPbs2dKvXz9ZvHhx8NzKlSuD/7e0tFTatLa2yrp164Lvhw0bVmmr38+YMUPWrFlzUEGjzy9dujToO3Xq1KDtpk2bZMWKFcHXEydOrBqvVswFCxZIR0dHZZzwmDqvhQsXVsXR9pMmTZJx48YFfXT89vb2Sv9Zs2ZVXosmrww2btwYPB1tF867Vu7RscJzU446h3nz5lUNafhGOepYbW1tVby1o5mvCRKtyUHFqPEEoheHUnHasKNnVwtEz46f696InmviduMhenb8XPdG9FwTZzxXBBC9bkRPC3DJJZcE4hMVPZWNtWvXVuRQXx8+fHhFkuoVPRWxmTNnyogRIwIJC8tPLUnUHE0bFSMVMSOsRmA7Ozsr0llL9MKi2dOiU/k1scO5GcFatGhRkLc+tK3KnBFY5bN///5KrpqHkejuRE/baG5NTU2VOBq7J9GLCnvSN1FS0WsdP1DO7HeoHLf+uaRDSZ/tuxL3cdFh3ZWnyOmDjwyG+vnvOuWa7z/uYti6xiiq6K0b+R55X993vsXwpVdl1pPP1jW/rDv5KnrfHXuJDOlztEz42b9ljdBpfF9Fb8OnvxNwnPKVK53yzHowX0XvW5e1yJ5XXpb5reuzRug0flLRO2f4EPnxdTPkJ4/slBm3x2Nxy/Tz5erxZzqdF4NBANHrRvRU8ozMRUUvuhMXXUb1ip7G1Ud0d0ufi8asNYYK1ty5cwPhMqKnwmV2zGxFLyxvZs7d7XaGd+nCeUVZ1RI9zX3Dhg0yZcoUWbVqVdXuXVFE7/6Jg+QXe96QlmF9vRG95uOPkv814XiZ/p1tol/fMfPv5MQvPFDYn5JFFL3mI/rI//rbgTL9d78X/Xr1iOPlpF8XU5Z9FL2Ljj9VzjtmuJx89CBEr7Dv3LcTu/aCT8hJxwyTIU3HInolqNec8RPkqMMPl76HHdbQovfJD54l109+vzzY8dY/8sYVvc7br5eP3LomEEQeEHBFANHrRvRUmFQ2dFdJd8X0YY5uRoUpLdHTOOY4ZW9HN8M7bGb88I5g+EiqES2Vpu6OburOWfj4aq0FqHGURfjopoperV23LVu2VIS1O/HVMWqJXniHNDwnbR/36Ob06dOrdgLjvKGS7uhpzGemDfZG9MKMZo4+VmafO0TOvnVrHHS5tCmi6IVBXD6wSWYfM0D+/tEdufDpbVAfRe+u8S1y0X0r5d4LPoXo9bYACvC67ubduP4WuWna9YheAerRUwoj3z1IWs4ZKz9/4jE578RRDS16htOaa6YFX8YRPd3NO+/kodK88BuiwscDAq4IIHo9iJ4WQY8Djh49OqiHEb16d/SicqZxxowZU/O6OG1rjo4GP0gi1/3F3dFTeTMypZIWFb24RzfNgjRHNc21c1ns6BmhNGOGpbcoO3omN99EL3x089JV/yntu1529bMo8ThFFb3w0c3LduyS9lf/nHhuLjr4JnqLT/9QgG3Bb36K6LlYQJZj3H75Enn8+Q75j8d+iehZsnTRfcnUaYHk6QPRe4t4UtE7/T3HyMRbViN6LhYsY1QIIHo9iJ4egTQ3IYneQCR8PZyKVP/+/Xu9Rk93p5qbmys7TSpr4WvbwteuRXcNo2JnrmEz8ql56nFJc+1b9CYz5sYt4d243oTVrBKVq507d1ZEN5yLuRFL+KYp+np0HI1ljqSGr/GL7uhpvPBuYHQeiJ6bn17m6GaRZa+oomcqZI5uFlX2fBK9Uw8c/fv8+yYFu3n6YEfPzc+Jeke5+KyPyLSzPiyXfn2OnDZkFKJXL0hH/WaMPluG9h8gN/30R3L+SaMQvS7uiJ6jBcgwVgQQvV5ET+mquESPUobvQlnrrpumKj29Fj1eGI6pQtjTzVg0fnjnK3r0spYg6R09owIWvutmT8cdw3f4jLYL34FU86oVJ9y/p7tu1pLPsPR2d4fP6F034xxFjb5zOLpZTUR397b94U+yuO0pqx8yWXUuuujpvHV379E/vy5feHZPVhjqjuuT6M05aZx87LhTDmIxt71VHu3cXTejInX06WYsSy6+QcYOf+ukTPjxgZv/sUjIrXLx6WYsN35ospwwYGAVj1ffeEOu/cFaK0ZF6pz0Ziyae1LR4+hmkSreOLk0vOg1TqmZaW8EGl30FkwaGiAyYvfE586Rm9qellVbi/mHchFF73NDBgUMjdg9fsZJctMByfvei29d51ukh0+iF+XKjl6RVlrPubCjV55aaabs6L1drySiZ+7Syc1YyrXefcgW0fOhiswhFQJJRO+RC4+VpkP/qjLuz3a/Llc9sC92HkX9eAWVO/NYvfX5wu7maY5FFD3NS+WuwvCA4BVxN0/zQ/Riv10L0dCnHb0wUESvEMsrdhKInkitj0louuaWXhmqGH74tOG9tqMBBNIkgOilSZNYpSaQRPRsJ1pU0bOdl8v+RRU9lwxsxvJZ9Gy4FLWvr6JXVN62efl0dNOWRRn613N0s955cdfNesnRrx4CiF491OjjJQFEr1xlRfTs6oXo2fFz3RvRc03cbjxEz46f696InmvijOeKAKLnijTjFJ4Aolf4ElUliOjZ1QvRs+Pnujei55q43XiInh0/170RPdfEGc8VAUTPFWnGKTwBRK/wJUL0UiwRopciTAehED0HkFMcAtFLEaaDUIieA8gMkQsBRC8X7AxaRAKIXhGr0n1O7OjZ1QvRs+Pnujei55q43XiInh0/170RPdfEGc8VAUTPFWnGKTwBRK/wJWJHL8USIXopwnQQCtFzADnFIRC9FGE6CIXoOYDMELkQQPRywc6gRSSA6BWxKuzoZVUVRC8rstnERfSy4ZpVVEQvK7LZxEX0suFK1PwJIHr514AMCkIA0StIIWKmwdHNmKC6aYbo2fFz3RvRc03cbjxEz46f696InmvijOeKAKLnijTjFJ4Aolf4ElUliOjZ1QvRs+Pnujei55q43XiInh0/170RPdfEGc8VAUTPFWnGKTwBRK/wJUL0UiwRopciTAehED0HkFMcAtFLEaaDUIieA8gMkQsBRC8X7AxaRAKIXhGr0n1O7OjZ1QvRs+Pnujei55q43XiInh0/170RPdfEGc8VAUTPFWnGKTwBfTOMHDmy8HmSIAQgAAEIQAACEIAABHojgOj1RojXG4YAotcwpWaiEIAABCAAAQhAwHsCiJ73JWaCcQkgenFJ0Q4CEIAABCAAAQhAoOgEEL2iV4j8nBFA9JyhZiAIQAACEIAABCAAgYwJIHoZAyZ8eQggeuWpFZlCAAIQgAAEIAABCPRMANFjhUCgiwCix1KAAAQgAAEIQAACEPCFAKLnSyWZhzUBRM8aIQEgAAEIQAACEIAABApCANErSCFII38CiF7+NSADCEAAAhCAAAQgAIF0CCB66XAkigcEED0PisgUIAABCEAAAhCAAAQCAogeCwECXQQQPZYCBCAAAQhAAAIQgIAvBBA9XyrJPKwJIHrWCAkAAQhAAAIQgAAEIFAQAoheQQpBGvkTQPTyrwEZQAACEIAABCAAAQikQwDRS4cjUTwggOh5UESmAAEIQAACEIAABCAQEED0WAgQ6CKA6LEUIAABCEAAAhCAAAR8IYDo+VJJ5mFNANGzRkgACEAAAhCAAAQgAIGCEED0ClII0sifAKKXfw3IAAIQgAAEIAABCEAgHQKIXjocieIBAUTPgyIyBQhAAAIQgAAEIACBgACix0KAQBcBRI+lAAEIQAACEIAABCDgCwFEz5dKMg9rAoieNUICQAACEIAABCAAAQgUhACiV5BCkEb+BBC9/GtABhCAAAQgAAEIQAAC6RBA9NLhSBQPCCB6HhSRKUAAAhCAAAQgAAEIBAQQPRYCBLoIIHosBQhAAAIQgAAEIAABXwgger5UknlYE9A3w4Rtfa3jFC1An+27nKV0yOQmZ2MxEARqERi89z5nYN58+B5nYzGQPYHhgy+0D0IEZwTWb37B2ViH7d7vbKzn7/6is7EYCAKIHmsAAl0EED37pYDo2TMkgh0BRM+On8+9Eb1yVRfRK1e9yLaYBBC9YtaFrHIggOjZQ0f07BkSwY4AomfHz+feiF65qovolateZFtMAoheMetCVjkQQPTsoSN69gyJYEcA0bPj53NvRK9c1UX0ylUvsi0mAUSvmHUhqxwIIHr20BE9e4ZEsCOA6Nnx87k3oleu6iJ65aoX2RaTAKJXzLqQVQ4EED176IiePUMi2BFA9Oz4+dwb0StXdRG9ctWLbItJANErZl3IKgcCiJ49dETPniER7Aggenb8fO6N6JWruoheuepFtsUkgOgVsy5klQMBRM8eOqJnz5AIdgQQPTt+PvdG9MpVXUSvXPUi22ISQPSKWReyyoEAomcPHdGzZ0gEOwKInh0/n3sjeuWqLqJXrnqRbTEJIHrFrAtZ5UAA0bOHjujZMySCHQFEz46fz70RvXJVF5r4GGIAACAASURBVNErV73ItpgEEL1i1qUqqx07dsjChQsrzzU3N8u8efOq2qxcuVI2btwYPBd9Pdp/zZo1VX03bdokK1askEWLFsmIESMqr0X7TZw4UVpaWqr6tra2yrp16yQac8GCBdLR0VEz56VLl8qwYcNk6tSplddNHPPE9OnTq17XPu3t7ZVxNOe2tjZZvHhx0CWaq8Y3r8UtsQvRe2ba4Eo6F9//omzZ+5e46dXdrs/2XYn6ts06Q971znfI2bduTdRPGyN6iZFVOqw4YYicd/QRwfe/f+MvMmn7k/UHa+Ce9YjeXeNb5OX/ekOu2Lw2Ebk3H74nUfuyNN7w6e8EqU75ypVlSTlWnr6K3rcua5E9r7ws81vXx+JQlkZJRe+c4UPkx9fNkJ88slNm3J6MxWG79yfCcvbJQ6V1ySelbct2uWLJqkR9n7/7i4na0xgCNgQQPRt6jvrOmDFDZs2aJePGjQtGVIlSkTHSpZKkEmTERqVoypQpFWnT/kbiVJB27txZJWzavl+/fkHssMipPC1btkyWL18evDZ79myZO3dulQyaXJqamqrELIxG20yaNKmSf1T0jGiGZTE6Z+2j4jh69Oggx1qiF861ntJkLXrfPqe/bHrhDfl2x6uiXw8/8h1y7sY99aSaqE8S0XvwutHyw2175cJTBiB6iSjbNf7ckEFyYdNR8veP7rALRG9JKnr3XvApufuZbdLc/zhE78D6ufaCT8hJxwyTIU3HInoleD/NGT9Bjjr8cOl72GENLXqf/OBZcv3k98uDHc8FVctS9P75wrFy3fQJsuWxp4OxEL0SvFEaOEVEr+DFV4lTwQnv4EUlJypS4SnV6h+dsvZXSVSRM1KnbXoTPX19w4YNgVSuWrWq5g5arfGjoldrh093KMPiadrorqXK5p49ew7a0Su66IW5XzXsCGkZ1rdwoqc5Nh9/lCz/+ImInsOfDW0nnyCrX+yU7x34j4cdgaSip6NddPyp8rHjTkH0DrDQ3bwb198iN027HtGzW4qZ9x757kHScs5Y+fkTj8l5J45qaNEzsNdcMy1z0TNjfXf+TEQv81XOALYEED1bghn3V1Hq7Ow8aKctLFa1dtpMWlFhiqar8fWhxyhVpsaMGVPZeYseh4wep9TYw4cPD9qrLM6cOfOgo5+15KuW6IXH1Xyi8zZ99DUVX23f09HNaK5xypT1jl44h9bxA2XfG/8jVz2wL05qVm2S7OjpQIieFe66Ov/q1BHyrnf8daXvz196VWY9+WxdsRq9E6JX/wq4/fIl8vjzHfIfj/0S0asfo7OeS6ZOCyRPH4jeW9gRPWfLj4FKQgDRK3ihst7R6+lauuiOXhSVCqZKqHlEr+HrbqfRZkdPhVTH1bHCx1V7yzVOmV2Jnu7mzR11pJz2w91x0rJug+hZI8w8gIrevz71nLS/+mdpPqKPrB5xvJz068czH9fHARC9+qp68VkfkWlnfVgu/focOW3IKESvPozOes0YfbYM7T9Abvrpj+T8k0Yhel3kET1nS5CBSkIA0St4ocyuWvhGKUZ0zM1MdGdNd7nMNXr6/dixY4PdtWh//X7z5s3BDqF+HT1yqdfGmWvlepInPT66ZcuWypHSaNuedhKjoqcyq0cyzbHRWnMO9zHX9IVvuFIW0Rsz4FC589yBctz6t64jcPFA9FxQthsjenQzLH52kRuvN6JXX82XXHyDjB0++qDOH7j5H+sLWMBePt2M5cYPTZYTBgysovzqG2/ItT9IdkOhApapklLSm7FoR0SvyBUltzwIIHp5UE84phEb063W3S/NXSm1TfSum9H+RuRqyVhYqHqSp1rX1YV38KK7fWEp6+6aPHPXUJ1D+OYz+n20j46lj+7uuqk3hwlfbxgHedY7ekbyXN1t08wZ0YtT/XzbrBv5Htn35n8HxzUvH9gks48ZwI1Z6iwJolcnuFA3dvTsGbqMwI7e27QRPZcrj7HKQADRK0OVyNEJgaxF7/6Jg2ToEe+omosL6Usiek987pyq/FZvfV4Wtz0Vmz8frxAb1UENHz/jpMpzl+3YFRzj5JGcQBLRO/XAnSWXNb/9MS862lef2Cx37Xo01sC+frwCoher/IVphOiJ3DL9fLl6/JlVNWm65pbYNUry8QpLrv6oXHXgDp/hxzEf+2zssfh4hdioaJgCAUQvBYiE8INA1qKXF6UkomebI6JnS5D+tgSSiJ7tWL6Kni2Xovb36ehmURmnmVc9RzfrHT+J6NU7humH6NkSpH8SAoheElq09ZoAomdfXkTPniER7Aggenb8fO6N6JWruoheuepFtsUkgOgVsy5klQMBRM8eOqJnz5AIdgQQPTt+PvdG9MpVXUSvXPUi22ISQPSKWReyyoEAomcPHdGzZ0gEOwKInh0/n3sjeuWqLqJXrnqRbTEJIHrFrAtZ5UAA0bOHjujZMySCHQFEz46fz70RvXJVF9ErV73ItpgEEL1i1oWsciCA6NlDR/TsGRLBjgCiZ8fP596IXrmqi+iVq15kW0wCiF4x60JWORBA9OyhI3r2DIlgRwDRs+Pnc29Er1zVRfTKVS+yLSYBRK+YdSGrHAggevbQET17hkSwI4Do2fHzuTeiV67qInrlqhfZFpMAolfMupBVDgQQPXvoiJ49QyLYEUD07Pj53BvRK1d1Eb1y1Ytsi0kA0StmXcgqBwKInj10RM+eIRHsCCB6dvx87o3olau6iF656kW2xSSA6BWzLmSVAwFEzx46omfPkAh2BBA9O34+90b0ylVdRK9c9SLbYhJA9IpZF7LKgYC+GUaOHJnDyAwJAQhAAAIQgAAEIACBdAkgeunyJFqJCSB6JS4eqUMAAhCAAAQgAAEIVBFA9FgQEOgigOixFCAAAQhAAAIQgAAEfCGA6PlSSeZhTQDRs0ZIAAhAAAIQgAAEIACBghBA9ApSCNLInwCil38NyAACEIAABCAAAQhAIB0CiF46HIniAQFEz4MiMgUIQAACEIAABCAAgYAAosdCgEAXAUSPpQABCEAAAhCAAAQg4AsBRM+XSjIPawKInjVCAkAAAhCAAAQgAAEIFIQAoleQQpBG/gQQvfxrQAYQgAAEIAABCEAAAukQQPTS4UgUDwggeh4UkSlAAAIQgAAEIAABCAQEED0WAgS6CCB6LAUIQAACEIAABCAAAV8IIHq+VJJ5WBNA9KwREgACEIAABCAAAQhAoCAEEL2CFII08ieA6OVfAzKAAAQgAAEIQAACEEiHAKKXDkeieEAA0fOgiEwBAhCAAAQgAAEIQCAggOixECDQRQDRYylAAAIQgAAEIAABCPhCANHzpZLMw5oAomeNkAAQgAAEIAABCEAAAgUhgOgVpBCkkT8BRC//GpABBCAAAQhAAAIQgEA6BBC9dDgSxQMCiJ4HRWQKEIAABCAAAQhAAAIBAUSPhQCBLgKIHksBAhCAAAQgAAEIQMAXAoieL5VkHtYEED1rhASAAAQgAAEIQAACECgIAUSvIIUgjfwJIHr514AMIAABCEAAAhCAAATSIYDopcORKB4QQPQ8KCJTgAAEIAABCEAAAhAICCB6LAQIdBHQN8OEbX2d8OizfZeTcRikXAQOmdzkLOHBe+9zNtabD9/jbCxfB3rk6TG+To15lYjAYbv3lyjbYqb6/N1fLGZiZOUlAUTPy7IyqXoIIHr1UKNPmgQQvTRp+hUL0fOrnmWdDaJnXzlEz54hEeITQPTis6Kl5wQQPc8LXILpIXolKFJOKSJ6OYFn2CoCiJ79gkD07BkSIT4BRC8+K1p6TgDR87zAJZgeoleCIuWUIqKXE3iGRfRSXgOIXspACdcjAUSPBQKBLgKIHkshbwKIXt4VKO74iF5xa9NImbGjZ19tRM+eIRHiE0D04rOipecEED3PC1yC6SF6JShSTikiejmBZ1h29FJeA4heykAJx44eawACcQggenEo0SZLAohelnTLHRvRK3f9fMmeHT37SiJ69gyJEJ8AO3rxWdHScwKInucFLsH0EL0SFCmnFBG9nMAzLDt6Ka8BRC9loIRjR481AIE4BBC9OJRokyUBRC9LuuWOjeiVu36+ZM+Onn0lET17hkSIT4AdvfisaOk5AUTP8wKXYHqIXgmKlFOKiF5O4BmWHb2U1wCilzJQwrGjV4vApk2bZMWKFcFLTU1Nsnz58kqzGTNmyJo1ayrfL126VIYNGyZTp04Nnlu5cmXw/5aWlkqbcDzzZDhuNIa2b2trk8WLFwfNo/0nTpxYFV/b7NixQxYuXCizZs2ScePG9VhYnUOtPKKdwu3Ma4sWLZIRI0ZIa2urdHR0yLx587plE+6vjMx8uuNk2kfbLliwIBgrzF1j6PP79++vqo8+39O4PYLp4cWkotc6fqCc2e9QOW79c4mH7LN9V+I+PnVoPv4ouWPm31Wm9MfX3pSzb93q0xTrmks9overU0fIS//93zJp+5OJxhy8975E7bXxXeNb5OX/ekOu2Lw2Ud83H74nUXuXje/4l9tkSNOxwZDrH/6JfPln33I5fK9jXXzWR+TT518VtNv/p9dk2Gdu67UPDQ4m0L7oahn27qbghZ88slNm3L4eTHUQKPKOXligps7/mjy4/ak6Zph9F0Qve8aM8DaBhtzRM8JkpEKFRh9G5OoRPYNUY69atapKePS1OKIXFr9oDhrDCKaKT1i+ai3oWv17WvizZ88+SKbiip7hqFI2adKkioRGhVi/V/lVzvr12LFjA6HUh/bVR3Nzc6UOKr9btmwJBDAs4pqrirCpl7LVR29MenvjJxG9+ycOkl/seUNahvVF9HoDW+N1Fb3lHz8RuYuwSSp6j59xkqx+sVP+4ai+mYvevRd8Su5+Zps09z/OG9FTiTrrvafK/DtvFv26ZezHZcpXrqxjRWfXZcOnvyMrN/9AFt65VzZef5nsfeXPSEpC3MpNHxNvWZ2wJ82jBIoqet+dP1P+7yMd8s0fbhb9esDRR8jkG976x/yiPRC9olXE73waUvRq7ciFy1xU0VMZ0h2zWlIWXaZFFD0Vx40bNx4klEb0VPLCr6vAjRkzRtauXVvpE90J1b4q18uWLasZN8nbN4nombjPTBuM6CWB3NUW0asNLanoaZTLBzbJZQf+c7Gjd9Hxp8rHjjvFG9ELV+HaCz4hY4aeLpd+fU4dKzqbLmH51KObn/zgWXL1+DOleeE3shnQ06idt18vTdfc4uns3E6rqKIXpvCjm2fJ3pdelSuWrHILJ+ZoiF5MUDRLhUBDil50d603SYpzdNPEsNnRM0dJNVb0CKMKzs6dO4PjnOGdse5WQfhoY61joNF+Njt6Jlb0SGktoVbZW7duXXAUNnzM0+wG6q6m2RU0OYVzM7t80d27OPLb2zsG0euNUHqvR49u/ua5V2T6d7alN0BJIyF67gsXPrr5gZv/0X0CPYyoojftrA8H8qmid87wIbL6UxdxfDNBlZTZj697+1IG7frZ798rX/uPhxJEoakhUGTRMwL15B/2yvtnfamwRUP0ClsaLxNrSNHrbUcvKg1mZ8lcF9dT/+5ELypnUWEJ71TViq85tLe3VxZhVJR6k9XeVm8tUaolVdF2Zuew1k5bT5x0Pv369atch2hEb9++fcFRTX1NHyq2UdELH3HVNuzo9Vbd4r/+xOfOkZvanpZVW3cXP9kMM0T0MoTbS2hzLVyRZA/Rs18PUTm+Zfr5ct7JQ9kVrRNtkUXPTEmPbo4Y8u7Cyh6iV+fio1tdBBpS9MyNT8yumX6vgmGu+VLpCF8rpjJjblCilOsRPd3JUlEzu1hR0YmKUvToZVSw9Pu5c+dWrnHLQvRqXcsYnoOOGc6zt2v0zNHTWgzDfTVm+EY2teQyvHuofVV8wzfHqefdwI5ePdTS6bPuylNk2x/+JIvbinnxfDqz7D0Kotc7oyxb6O7e+od+Inc+9OMsh4kdm6ObsVH12DB8dJNdUTumZRA9naHK1DEf+6zdZDPqjehlBJawNQk0pOgpCXOEUL+O3nXTCIwhNn369IoEGknRa8nMIywd3e3oadvwrlx0Ry4qeuHjorVuitLbrmT0bprRo6DR1dDd0ccwJ+0TjRMWvWie0Rx7utNpWPS0X/iGM9HcjICaOaiU296IRWMhevn9lNQdvUtX/ae073o5vyQKMDKi57YISy6+QR56+tFA7E4bMkpuu3SxzLljgTzy7GNuE+lhtF/c8O/ylXu+zc1YLCrS8aU5csuPfhkc11xzzTQZcGQfbsxSJ8+iit4vV3ymsoO35OqPykXnni6jLv98nbPMthuily1folcTaFjRYyFAIEogieg9cuGx0nToX1VC/Gz363LVA/tiQ230j1dYMGmoXDb6mAqv1Vufb/jdPIWRRPSaj+gjq0ccX7Xmbnp2j3zvwF044zySfLzCqQc+fmBZ81sfL2MeX31is9y169E4Q0lRP17ByJ2ZhApVUXbzTE56k5hpZ344+LbjhU6OHMZacdWN9CY2X/ynCcGTfERFHQBDXYoqeip3V01+fyXTou7maYKInt0apHcyAoheMl609phAEtGzxdDoomfLz9f+SUTPlkES0bMdq6iiZzsvl/35wHSXtBmrOwJFFb0yVQzRK1O1yp8rolf+GjKDlAggeimBJEzdBBC9utF53xHR877EpZggomdfJkTPniER4hNA9OKzoqXnBBA9zwtcgukheiUoUk4pIno5gWfYKgKInv2CQPTsGRIhPgFELz4rWnpOANHzvMAlmB6iV4Ii5ZQiopcTeIZF9FJeA4heykAJ1yMBRI8FAoEuAogeSyFvAohe3hUo7viIXnFr00iZsaNnX21Ez54hEeITQPTis6Kl5wQQPc8LXILpIXolKFJOKSJ6OYFnWHb0Ul4DiF7KQAnHjh5rAAJxCCB6cSjRJksCiF6WdMsdG9Erd/18yZ4dPftKInr2DIkQnwA7evFZ0dJzAoie5wUuwfQQvRIUKacUEb2cwDMsO3oprwFEL2WghGNHjzUAgTgEEL04lGiTJQFEL0u65Y6N6JW7fr5kz46efSURPXuGRIhPgB29+Kxo6TkBRM/zApdgeoheCYqUU4qIXk7gGZYdvZTXAKKXMlDCsaPHGoBAHAKIXhxKtMmSAKKXJd1yx0b0yl0/X7JnR8++koiePUMixCfAjl58VrT0nIC+GUaOHOn5LJkeBCAAAQhAAAIQgEAjEED0GqHKzDEWAUQvFiYaQQACEIAABCAAAQiUgACiV4IikaIbAoieG86MAgEIQAACEIAABCCQPQFEL3vGjFASAoheSQpFmhCAAAQgAAEIQAACvRJA9HpFRINGIYDoNUqlmScEIAABCEAAAhDwnwCi53+NmWFMAoheTFA0gwAEIAABCEAAAhAoPAFEr/AlIkFXBBA9V6QZBwIQgAAEIAABCEAgawKIXtaEiV8aAoheaUpFohCAAAQgAAEIQAACvRBA9FgiEOgigOixFCAAAQhAAAIQgAAEfCGA6PlSSeZhTQDRs0ZIAAhAAAIQgAAEIACBghBA9ApSCNLInwCil38NyAACEIAABCAAAQhAIB0CiF46HIniAQFEz4MiMgUIQAACEIAABCAAgYAAosdCgEAXAUSPpQABCEAAAhCAAAQg4AsBRM+XSjIPawKInjVCAkAAAhCAAAQgAAEIFIQAoleQQpBG/gQQvfxrQAYQgAAEIAABCEAAAukQQPTS4UgUDwggeh4UkSlAAAIQgAAEIAABCAQEED0WAgS6CCB6LAUIQAACEIAABCAAAV8IIHq+VJJ5WBNA9KwREgACEIAABCAAAQhAoCAEEL2CFII08ieA6OVfAzKAAAQgAAEIQAACEEiHAKKXDkeieEAA0fOgiEwBAhCAAAQgAAEIQCAggOixECDQRQDRYylAAAIQgAAEIAABCPhCANHzpZLMw5oAomeNkAAQgAAEIAABCEAAAgUhgOgVpBCkkT8BRC//GpABBCAAAQhAAAIQgEA6BBC9dDgSxQMC+maYsK2vBzOpnkKf7buczWnI2b91NhYD2RF48+F77AIUtPfwwRcWNDO7tNZvfsEuQEF7H7Z7f0EzIy0IZEPg+bu/mE1gokKgBgFEj2UBgS4CiJ79UkD07Bm6ioDouSKdzjiIXjociQKBvAkgenlXoLHGR/Qaq97MtgcCiJ798kD07Bm6ioDouSKdzjiIXjociQKBvAkgenlXoLHGR/Qaq97MFtHLdA0gepniTTU4opcqzsyDIXqZI2YACDghgOg5wcwgXQQQPZYCBEJvBq7Rs1sOiJ4dP5e9ET2XtO3HQvTsGRIBAkUggOgVoQqNkwOi1zi1Zqa9EODopv0SQfTsGbqKgOi5Ip3OOIheOhyJAoG8CSB6eVegscZH9Bqr3sy2BwKInv3yQPTsGbqKgOi5Ip3OOIheOhyJAoG8CSB6eVegscZH9Bqr3swW0ct0DSB6meJNNTiilyrOzIMhepkjZgAIOCGA6DnBzCBdBBA9lgIEQm8GrtGzWw6Inh0/l70RPZe07cdC9OwZEgECRSCA6BWhCo2TA6LXOLVmpr0Q4Oim/RJB9OwZuoqA6Lkinc44iF46HIkCgbwJIHp5V6Cxxk8keps2bZIVK1YEhCZOnCgtLS0VWjNmzJA1a9ZUvm9tbZV169YF30+fPl2mTp0afD179mzp7Oysojxr1iwZN26chPtEx1i6dKm0t7fLokWLZMSIEZX+5vnw2PqiyTXavlZ5NXfzaG5ulnnz5lXNy3wzbNgwWbx4cVWIlStXysaNGyvPmbmYJ6Lzjb6+YMECmTRpUjB/fSiDjo6OSg7h3ExMndOePXsqtTDPNzU1yfLly4NvlYvmG+ZuXjN82traquajuejY5hFlGp74jh07ZNmyZZXxolzDedfiFq51T6/Xqms0bx1b81m4cGEljVoxa9U+/JwL0Xtm2uDKkBff/6Js2fuX3tKyfr3P9l2JYrTNOkPe9c53yNm3bo3d74nPnVNpO7e9VR7t3B27b9Eb3jbmIjn56EHi27xciN7FZ31EPn3+VUGJX37tFZnylSszL/fwwRdmPsb5J42SS5rPDsZ59Y035NofrM18TBeid8v08+Xq8WcGc+l4oVOaF34j83kdtnt/5mMwwNsEHvve/5amI/tUIZk6/2vy4PanwOSIAKLnCDTDBAQSiZ6KwMyZMwPRUpGIClH4j3IVnLB0hNvqwOFYphZRyQnXSMdTQdQ/4I1g6h/3q1atkv379x8kHNq+X79+QYiwkNaqe1hSo+LV02uar0qemaeRjbBcKoe5c+cGzGrJZ2+iZ/IN8wzPwTCICmhU9KLfq6CqGBoR1Nf1YeoUnVuUW0+ip7nqPwR0F1s5rF27tsJNcxk+fHhFds360FqHc9TntW93oteTeMZ5v2ctet8+p79seuEN+XbHq6JfDz/yHXLuxj1xUrNqk0T0HrxutPxw21658JQBsUVv3ZWnyP4/vSnXfP9xufmKI6W5/3Fyxebs//C1ghKz86lNx8pnTh4vR/3NYfK/f9vmlcC6EL07/uU2ufTrcwLa+vXv9z0r8++8OSb9+pq5EL0lU6fJ/Nb1QYL69e6XXpLb7ru3voRj9nIheu2Lrq7IXceX5sidWx+T69fdEzPD+pohevVxS6PX2ScPlZX/z+Uy6vLPpxGOGDEJIHoxQdEsFQKJRC8qA+EMojt6KjBhKYtmW4/oaTzdJTRCaWQlLFtmHI2v8tOdIHWXexLRi7bVmLV20ozo6euasz6MfLoSvaggRblE66c5hiU1Wr/uRK+WiEXbRhnVir1hwwaZMmVKIPJhiS2z6IXnedWwI6RlWN/CiZ7m2Hz8UbL84yfGFj3dzbt01X9K+66XRY9u3nvBp2TCz/4tlR9QeQf57thL5Evb75PPv28SomdZjCUX3xBE8EH0wijmjJ8QfOuD6IXntfH6y+Q3v38e0bNc90Xu/qObZ8nel16VK5asKnKa3uWG6HlX0kJPKJHoGZHRI5S9Hd3UtuYoYPjopqHRneiZ457aLrwzZuRAjxaaI4lGVqLSortR+tAdJe03ZsyYqt2iaEXCxwxrzcu0r3Xs0uxwmjbRnbKoLGluujPpWvQ0P5OLHvvcsmVL1Y5sLSGuVSMzz55ELxrbjG12PmsJcrgm4R2+aA49iV746GatNdfbOzHrHb3w+K3jB8q+N/5HrnpgX29pWb+eZEdPB6tH9E78wgNBnip6d41v8UKK5pw0TkYeNVDmbLnLmzmFF5OLHb3weBs+/R1ZufkHcudDP7Ze0z0FcLGjFx7/yx+/RDY8+hu55/HHMp2Xix298AQ6b79ePnLrGnlg57OZzosdvUzx9hhcheOYj302vwQadGREr0ELn9O0E4ueyVPF4JJLLqkIVK0dIdNWX4teK1fvjl7//v2Do3t6LZ25li0qKdFrzaLX3UVZ95a77iDWEow0dvSiIhoVwTDv8DV2YeGK7nrpa7V2zYyEqmhGj0oWaUcvel1jWL592NHT3by5o46U037o5jo2RK++n67hnUlf5DUv0dPdvKY+R8s135tfXzES9HIperqbd9Thh8tNP/1Rggzra+pS9HQ3b+8rf5YZt791PDXLB6KXJd3uY393/kwZcPQRMvmGt+67wMMdAUTPHWtGquMaPXOMrqcjjrrbo0fvzPVetY4A1it6ukun8fRhjkSGRa/WNWs9iZzGiSN62i46ZxUnlU3DxFyDF71W0eRZ6xo+jaHXGBpWOoaKqbm+zSxS22v0NE5P1zRGj9pG5xZ9s/R0jZ7yDO9+RmNHr//T71Xg9YY0yjC8Ixgdp+yiN2bAoXLnuQPluPXPOfv540L0fDu6edHxp8q/njj2oBp99YnNcteuR53VLsuBXO3oXXvBJ2TM0NMr1+plOSeN7Ur0Zow+W07528GVa/Wynpcr0VtzzTQZcOBmHRNvWZ31lIL4iJ4TzAcNojdluXXdvfLNH27OJ4EGHhXRa+Di5zD1pBqWNwAAIABJREFURDt64TtM1ro7ZVhwzN0wdU7R45BGmqLHHqN33QyPEd6h0nZ6fNQIVliCotfA6Vi9XRMWV/Rq3SwmPE8dK7pzGd2dqnUX0PAOZHe7j2mInuancfToa/TmOOY1c0fU8B08a63L6F0uw3n39JqJFV5L4Ttk1qpVWLDDd34Nr63omL3lX2tOWR/dNJLn6m6bZo5Zi57epfPJva95eTMWw5Advfp+O6nknT9qnJO7bZoMXYieSt7Z7z3Byd02zbxciJ5K3shj+ju526aZF6JX33vLpteSqz8q488YKe+f9SWbMPStkwCiVyc4utVFIJHo1TUCnSBQEgJZi979EwfJ0CPeUUXDhfQlEb3wxyRooqu3Pi+L23q+7bZe03fHzL+rzMuXG7GEC4Xo1fcm/sUN/17V0cVHLLgQvW9d1lI1LxcfsZC16J0zfIj8+Lq3P2pIJ+jiIxYQvfreWza9frniM3Lfr38n87/x/9qEoW+dBBC9OsHRrS4CiF5d2OjkI4GsRS8vZklEzzZHPjDdlqC7/q6Obrqb0VsjuRA913PS8bIWvTzmpGMienmRZ9y8CCB6eZFvzHERvcasO7OuQQDRs18WiJ49Q1cRED1XpNMZB9FLhyNRIJA3AUQv7wo01viIXmPVm9n2QADRs18eiJ49Q1cRED1XpNMZB9FLhyNRIJA3AUQv7wo01viIXmPVm9kiepmuAUQvU7ypBkf0UsWZeTBEL3PEDAABJwQQPSeYGaSLAKLHUoBA6M0wYVtf73hwjZ53JU1lQoheKhidBUH0nKFmIAhkSgDRyxQvwSMEED2WBAQQvdTWADt6qaHMPBCilzniVAdA9FLFSTAI5EYA0csNfUMOjOg1ZNmZdC0CXKNnvy4QPXuGriIgeq5IpzMOopcOR6JAIG8CiF7eFWis8RG9xqo3s+2BAKJnvzwQPXuGriIgeq5IpzMOopcOR6JAIG8CiF7eFWis8RG9xqo3s0X0Ml0DiF6meFMNjuilijPzYIhe5ogZAAJOCCB6TjAzSBcBRI+lAIHQm4GbsdgtB0TPjp/L3oieS9r2YyF69gyJAIEiEED0ilCFxskB0WucWjPTXghwdNN+iSB69gxdRUD0XJFOZxxELx2ORIFA3gQQvbwr0FjjI3qNVW9m2wMBfTOMHDkSRhCAAAQgAAEIQAACECg9AUSv9CVkAmkRQPTSIkkcCEAAAhCAAAQgAIG8CSB6eVeA8QtDANErTClIBAIQgAAEIAABCEDAkgCiZwmQ7v4QQPT8qSUzgQAEIAABCEAAAo1OANFr9BXA/CsEED0WAwQgAAEIQAACEICALwQQPV8qyTysCSB61ggJAAEIQAACEIAABCBQEAKIXkEKQRr5E0D08q8BGUAAAhCAAAQgAAEIpEMA0UuHI1E8IIDoeVBEpgABCEAAAhCAAAQgEBBA9FgIEOgigOixFCAAAQhAAAIQgAAEfCGA6PlSSeZhTQDRs0ZIAAhAAAIQgAAEIACBghBA9ApSCNLInwCil38NyAACEIAABCAAAQhAIB0CiF46HIniAQFEz4MiMgUIQAACEIAABCAAgYAAosdCgEAXAUSPpQABCEAAAhCAAAQg4AsBRM+XSjIPawKInjVCAkAAAhCAAAQgAAEIFIQAoleQQpBG/gQQvfxrQAYQgAAEIAABCEAAAukQQPTS4UgUDwggeh4UkSlAAAIQgAAEIAABCAQEED0WAgS6CCB6LAUIQAACEIAABCAAAV8IIHq+VJJ5WBNA9KwREgACEIAABCAAAQhAoCAEEL2CFII08ieA6OVfAzKAAAQgAAEIQAACEEiHAKKXDkeieEAA0fOgiEwBAhCAAAQgAAEIQCAggOixECDQRQDRYylAAAIQgAAEIAABCPhCANHzpZLMw5oAomeNkAAQgAAEIAABCEAAAgUhgOgVpBCkkT8BfTNM2NbXSSJ9tu9yMo4OcsjkJmdjDd57n7OxGAgCtQi8+fA9gLEkMHzwhZYR6O6SwPrNL7gcjrEsCXTefr1lBLpDID4BRC8+K1p6TgDRsy8womfPkAh2BBA9O37aG9GzZ+gyAqLnkrb9WIiePUMixCeA6MVnRUvPCSB69gVG9OwZEsGOAKJnxw/Rs+fnOgKi55q43XiInh0/eicjgOgl40VrjwkgevbFRfTsGRLBjgCiZ8cP0bPn5zoCoueauN14iJ4dP3onI4DoJeNFa48JIHr2xUX07BkSwY4AomfHD9Gz5+c6AqLnmrjdeIieHT96JyOA6CXjRWuPCSB69sVF9OwZEsGOAKJnxw/Rs+fnOgKi55q43XiInh0/eicjgOgl40VrjwkgevbFRfTsGRLBjgCiZ8cP0bPn5zoCoueauN14iJ4dP3onI4DoJePlpPWOHTtk4cKFsmbNGifjMchbBBA9+5WA6NkzJIIdAUTPjh+iZ8/PdQREzzVxu/EQPTt+9E5GANFLxstZa5W9ZcuWyfLly52N2egDIXr2KwDRs2dIBDsCiJ4dP0TPnp/rCIiea+J24yF6dvzonYwAopeMF609JoDo2RcX0bNnSAQ7AoieHT9Ez56f6wiInmviduMhenb86J2MgJeiN2PGDBk2bJgsXry4ioY+39zcLPPmzas8v2nTJlmxYkXl+4kTJ0pLS0vl+6VLl0p7e3vl+0WLFsmIESOC77VvW1tb1Tg6Rq0jl7Nnz5a5c+cGfVtbW2XdunVVuUXzNcc3Z82aJePGjeuxqgsWLJCOjo6gTXTslStXysaNGyv9o/HC8zNzM2NHBzWxozGnT58uU6dODZprLvv376/sROpcNTfDvDtmZqwoBx1LH6Ymtfrr69Gca9W/t7dGUtFrHT9Qzux3qBy3/rneQh/0ep/tuxL1WXflKXL64CPlxC88kKifNj5kclOiPm0nnyBH//Vfy98/uiNRP22M6CVGVumw+PQPyfsHvjf4/tk/vyRXbF5bf7AG7llk0bvjX26TIU3HBtVZ//BP5Ms/+1YhK+XrB6Z/+eOXBLyv/YFf7y1fRU+FqOOFTmle+I1Cvk+SJnXL9PPl6vFnJu1GewhYEfBa9GbOnFmRMhUGFRB9GOkwchCWNxUylT0jLipCKg36fRzpiCN6pmIqLVu2bKkST/OaGUtzDotptNrhGPr1vn37KrmrZKnkmeOf0fnq96tWrQpEVb/evHlzleTqWMojenw0yiGckxE9wzCu6BmJDAuxxo3DXNulcdQ1iejdP3GQ/GLPG9IyrG/motc26wzZ1PFHuWz0MZmL3q9OHSE/7HxZLmw6CtGz+tGarPOck8bJeccMl4vuW5msI60PIlBU0bv4rI/IWe89VebfebPo1y1jPy5TvnJlISvoo+jNGH22DO0/QN595FGIXiFXXXVSa66ZJgOO7CP9+r7TG9FTcf3IrWvkx9fNKEEFSNEXAt6Knu4yhXeSVCAuueSSKrGqJSxRMYmKXlNTU0Wk6t3RiyN6KkwqYLVEK7z4asmqeV1jTJo0qWpHMDwfbadi2tOuYT2ip2PqLqnKWz2iFxbLooqeYfzMtMGZi54Z64nPnZO56OlYzUf0ka8OHYzoOfwp/92xl8jdz2yTu3Y96nBUP4cqquiFaV97wSdkzNDT5dKvzylkEXwUPd3NW/6Ln8vsD5yH6BVy1b2d1DnDh8htl39YvnHfw8EOmA87erqbd97JQ4O5cHSz4AvQs/S8FT2VDLO7Zna9xowZc5DohcVNaxvdZcvi6GZvoqc57Ny5M9hdU9GJ5hhdg+Fji+Gjmyp64V1N7VcrnnLSR3hn04zRneiFj4NGx1TR0/z1obnncXQzfJw07ns2yY4eolebKkc346626nZ3jW+Ro/7m8MqTv3zxaVnwm5/WF6zBexVZ9MJHNz9w8z8WtlK+id6NH5osT+3bK+2/fxrRK+yqezux9kVXB5KnD59E7/T3HCMTb1mN6JVgDfqUoteiZ3av9Bo7lQ99hI9KJt3Rix4PzGpHLyqXca83090znau5NjHOjl5YOteuXXvQMc16d/T0ukIVyOjOam/MojVhR+/tHzfs6Pn0o/dg0fvfv22TRzt3y6kHruFa1jxVJvzs3/ydcIYzK7LomWnr0c1Pn3+VFFX2fBK9808aJeedOErmt66Xke8ehOhl+N5LI7TufBkh+uQHz0L00oBKjIYm4LXoqVSovPTr1y+Qn+hunbkRS3hHKnqUMXzUMfr5dr1JS3hlRa8909e6u0YvKle1+prYKkLDhw8PjmdG89HXdDfNiF90viqG+tDrD7u7xs1G9MxNZ8I3wOmNmbmW0lyXiOgheo3wEzp6dFN3+Iz4NcL805xjGURP56u7e+sf+onc+dCP05x+KrF8Er054yfI6UOOO4jLJ1avTIVVEYL4dDOWjddfJqOH/m0V1v1/ek2Gfea2IqCuOweObtaNjo6WBLwWPWWju1oqGioztcQqegfM6JG/6O5a+PUkd5CMK3rRa9p0Dj3d/ERfN0cv9evo8cuejp5qe82rs7MzWEa1rtWLc3QzfKfS6C6i9tcdybh33dQ8wuJdS/Rq3SU1etdNPTKa9DMIObr51k8TrtGz/KlaR/fbxlwkf/zLa8FxzYuOP1VmnnAWN2apg6N2KaroLbn4Bnno6UcDsTttyCi57dLFMueOBfLIs4/VOdPsuvkkemFK7Ohlt2ayiOzTjp5ed6g3YeFmLFmsFGL2RMBL0aPkEKiHQBLRe+TCY6Xp0L+qDPOz3a/LVQ/siz1sko9XePC60fKud76jEvvnv+uUa77/eOyxkny8wuNnnFQVd/WLnfKFZ/fEHotr9GKjOqjhvRd8qvLc3PbW4Bgnj+QEiip6Ru7MjL5yz7cLuZun+SF6ydddnj182tELc/RJ9HReeifRD582PM+lwtgNSADRa8CiM+XaBJKIni3DJKJnO1YS0bMdC9GzJUh/WwJFFT3bebns76vouWTocixfRc8lQ5djcddNl7QZC9FjDUCgiwCiZ78UED17hkSwI4Do2fHT3oiePUOXERA9l7Ttx0L07BkSIT4BRC8+K1p6TgDRsy8womfPkAh2BBA9O36Inj0/1xEQPdfE7cZD9Oz40TsZAUQvGS9ae0wA0bMvLqJnz5AIdgQQPTt+iJ49P9cRED3XxO3GQ/Ts+NE7GQFELxkvWntMANGzLy6iZ8+QCHYEED07foiePT/XERA918TtxkP07PjROxkBRC8ZL1p7TADRsy8uomfPkAh2BBA9O36Inj0/1xEQPdfE7cZD9Oz40TsZAUQvGS9ae0wA0bMvLqJnz5AIdgQQPTt+iJ49P9cRED3XxO3GQ/Ts+NE7GQFELxkvWntMANGzLy6iZ8+QCHYEED07foiePT/XERA918TtxkP07PjROxkBRC8ZL1p7TADRsy8uomfPkAh2BBA9O36Inj0/1xEQPdfE7cZD9Oz40TsZAUQvGS9ae0wA0bMvLqJnz5AIdgQQPTt+iJ49P9cRED3XxO3GQ/Ts+NE7GQFELxkvWntMANGzLy6iZ8+QCHYEED07foiePT/XERA918TtxkP07PjROxkBRC8ZL1p7TEDfDCNHjvR4hkwNAhCAAAQgAAEIQKBRCCB6jVJp5tkrAUSvV0Q0gAAEIAABCEAAAhAoCQFErySFIs3sCSB62TNmBAhAAAIQgAAEIAABNwQQPTecGaUEBBC9EhSJFCEAAQhAAAIQgAAEYhFA9GJholEjEED0GqHKzBECEIAABCAAAQg0BgFErzHqzCxjEED0YkCiCQQgAAEIQAACEIBAKQggeqUoE0m6IIDouaDMGBCAAAQgAAEIQAACLgggei4oM0YpCCB6pSgTSUIAAhCAAAQgAAEIxCCA6MWARJPGIIDoNUadmSUEIAABCEAAAhBoBAKIXiNUmTnGIoDoxcJEIwhAAAIQgAAEIACBEhBA9EpQJFJ0QwDRc8OZUSAAAQhAAAIQgAAEsieA6GXPmBFKQgDRK0mhSBMCEIAABCAAAQhAoFcCiF6viGjQKAQQvUapNPOEAAQgAAEIQAAC/hNA9PyvMTOMSQDRiwmKZhCAAAQgAAEIQAAChSeA6BW+RCToigCi54o040AAAhCAAAQgAAEIZE0A0cuaMPFLQwDRK02pSBQCEIAABCAAAQhAoBcCiB5LBAJdBBA9lgIEIAABCEAAAhCAgC8EED1fKsk8rAkgetYICQABCEAAAhCAAAQgUBACiF5BCkEa+RNA9PKvARlAAAIQgAAEIAABCKRDANFLhyNRPCCA6HlQRKYAAQhAAAIQgAAEIBAQQPRYCBDoIoDosRQgAAEIQAACEIAABHwhgOj5UknmYU0A0bNGSAAIQAACEIAABCAAgYIQQPQKUgjSyJ+AvhkmbOubfyJkEItAn+27YrUrU6NDJjc5S3fw3vucjfXmw/c4G8vlQMMHX+hyOGdjrd/8grOxfB3osN37fZ0a87Ik8PzdX7SMQHcIxCeA6MVnRUvPCSB65SowomdXL0TPjp/2RvTsGfoaAdHztbL280L07BkSIT4BRC8+K1p6TgDRK1eBET27eiF6dvwQPXt+PkdA9Hyurt3cED07fvRORgDRS8aL1h4TQPTKVVxEz65eiJ4dP0TPnp/PERA9n6trNzdEz44fvZMRQPSS8aK1xwQQvXIVF9GzqxeiZ8cP0bPn53MERM/n6trNDdGz40fvZAQQvWS8aO0xAUSvXMVF9OzqhejZ8UP07Pn5HAHR87m6dnND9Oz40TsZAUQvGS9ae0wA0StXcRE9u3ohenb8ED17fj5HQPR8rq7d3BA9O370TkYA0UvGi9YeE0D0ylVcRM+uXoieHT9Ez56fzxEQPZ+razc3RM+OH72TEUD0kvGitccEEL1yFRfRs6sXomfHD9Gz5+dzBETP5+razQ3Rs+NH72QEEL1kvGjtMQFEr1zFRfTs6oXo2fFD9Oz5+RwB0fO5unZzQ/Ts+NE7GQFELxkvWntMANErV3ERPbt6IXp2/BA9e34+R0D0fK6u3dwQPTt+9E5GANFLxqvb1itXrpSNGzcGr8+aNUvGjRtXabtp0yZZsWJF5fuJEydKS0tLVaylS5dKe3t78Fz49dbWVuno6JB58+ZVtZ8xY0bl+2HDhsnixYsPym3BggXS1NR0UF+NuW7duqD99OnTZerUqZW+s2fPls7OzqDf8uXLK89rfjqOabtjxw5ZuHBh8Hpzc3NljPA8TOfwfMJ5h8cwjML5aC5z586VESNGSJShxl60aFHwmnloDbZu3VqVd5Ly+ih6reMHypn9DpWL739Rtuz9SxIchW+bteg1H3+U3DHz7yocTvzCA5kzOWRyU+IxfnXqCHnpv/9bJm1/MlHfekTvrvEt8vJ/vSFXbF6baKw3H74nUft6Gl981kfk0+dfFXR9+bVXZMpXrqwnTKI+wwdfmKh9PY1njD5bJpw4Kui655WXZX7r+nrCJOqzfvMLidq7bNzxpTnSr+87gyE/+/175Wv/8ZDL4WOPheiJfHf+TJk05uQKs7Yt2+WKJatiM/S1IaLna2WLOS9EL6W6qJQYMVLZMWJmhCgsJdpW5cdIkwrK/v37K31U0Iy41RK9aH8dTx9hGdRxN2zYEEhiWNi0XXe56lgqeSqh+nX//v0rwhoVPf1+zJgxwevh+RqcOicVubBE6msqemvWrDmIuorc2rVv/fFo8g2LXriDtm1raztIbo3YmrySltY30Rsz4FD50plN8q5D/0r++Vf7EL2EC2LdlafI/7l3l7Tveln0a31M/862hFGSNU8qeo+fcZKsfrFT/uGovpmL3r0XfErufmabNPc/rpCid8e/3CaXfn1OAFy//v2+Z2X+nTcnK0DC1i5Eb8nUaRW5+/LHL5EHn35S1mx9MGGmyZoXVfRumX5+MJHr190j+vV5Jw+V5oXfSDY5R60RvbdETx/IXfWiQ/QcvQkZJiCA6KW0EKLyZcKq8OgjvIMXlbfuhEb7RdvWkhyVumXLllUJnY47fPhw2blz50HCpUKku3PRXUWza1ZLxKKip/FVImvtJGre9YieypvmZXh1x6XW85q7zlXnvGXLloN2MeOU2TfRu3/iIPnMw53yzb/vj+jFWQA9tFkwaaic8rd9Cyd6mvLlA5vksgP/udjRu+j4U+Vjx51SSNELl2/JxTcE3/ogeuF53fihyfLUvr0NK3phFmuumSYDjuwjE29ZbfnuzqY7oofodbeyEL1s3nNErU0A0UtxZZhjj+Gjm7WER6UkLCPd7XJ1J3q1RCa8S6f9zK6gSuCqVatq7n6pqEWPbhrZ6+3oppE5Pa4aPrppcPYkeqZN+EhnWGANj1pCFxVOE0ufnzJlSnCUM8oibol9Er3F73uXnNb0NzL1vhflkQuPRfTiLoJu2rXNOkM2dfxRFrc9ZRmp5+5Jd/QQvdo8N3z6O7Jy8w/kzod+nGm9XOzohSfwrcta5OaNP5HfvbAn03kVdUdPJ22Obu7/02sy7DO3ZcrBJjiid/DRzc99c4N884ebbbB60RfR86KMpZkEopdyqcxRTbMrlseOXpzr2cy0Vaqi17oZiQsfJ+1OsIxUquyFj2nWu6OnO4SGmV5vZ67R03G6O7Kpr4Wv/dPvowIbp8w+id4z0wbLceufC6aN6MWpfvdtdDdv3LB3yaQVv7YLFKM3ohcDUi9NdDevqc/Rcs335tsH6yWCS9HT3byXX39dbrvv3sznVWTRM5PXo5sXjx5VWNlD9KqX6ZKrPyoXnXu6jLr885mv36IPgOgVvUJ+5YfopVBPc2zQHIUM79DVOg6pr4d3/aLX2IWveat1jV60f/QoZvj6OSNt+n/Nz1y7Z67nC++ahXfFouNGRS98HWEtCbQRPc3V7I6GJbS7nc/wtYW9CWFP5fZF9K4adoQset/RB0114W9fkm93vJrCii9GiKxvxqKznDn6WJl97hA5+9atTiaN6NlhvvaCT8iYoadXrtWzi9Z7b1eiN2f8BDnq8MPlpp/+qPekUmhRBtHTaeru3mX/dpc8sPPZFGadbghE72CeKjjHfOyz6YIuYTREr4RFK3HKiF5KxVPx0aOQ+ojuJoXvclnrdX0u3L+3u26G73ipfaNHJ6NCFL2Gr7s7fEbjhq/Vi8pceE617voZ5+im5m7GiO7WmfhG9KIMta+RZWU3adKkqjud9nTdY3cl90X0ovNjR6++N7lK3o2T3isu7rZpMkT06quV9lLJO3/UOCd32zRZuhA9lbxjjz7ayd02zbyKKnobr79MFq6/LxC7T37wLPniP02QpmtuqX/RZNgT0auGqzt6488YKe+f9aUMqZcjNKJXjjr5kiWi50slmYc1AUTPGqHTAFnv6D143Wh51zvfUTWnrKUvieg1H9FHVo84viq/m57dI987cBfOOI8kH69watOxsqz57Y9h0fhffWKz3LXr0ThDiYuPV/jFDf9elYuLj1jIWvRGvnuQ3DDxw1XzcvERC0UVPSN3BshHbl1TyN08zQ/RE/nlis/ICX87oLJ+2c17CwWiF+vXBo1SIoDopQSSMOUn4Kvolb8ytWeQtejlwS2J6Nnml0T0bMdyIXq2OdbTP2vRqyenNPoUVfTSmJurGIieK9LlGwfRK1/Nypwxolfm6pF7qgQQvVRxZh4M0bNDjOjZ8dPeiJ49Q18jIHq+VtZ+XoiePUMixCeA6MVnRUvPCSB65SowomdXL0TPjh+iZ8/P5wiIns/VtZsbomfHj97JCCB6yXjR2mMCiF65iovo2dUL0bPjh+jZ8/M5AqLnc3Xt5obo2fGjdzICiF4yXrT2mACiV67iInp29UL07Pghevb8fI6A6PlcXbu5IXp2/OidjACil4wXrT0mgOiVq7iInl29ED07foiePT+fIyB6PlfXbm6Inh0/eicjgOgl40VrjwkgeuUqLqJnVy9Ez44fomfPz+cIiJ7P1bWbG6Jnx4/eyQggesl40dpjAoheuYqL6NnVC9Gz44fo2fPzOQKi53N17eaG6Nnxo3cyAoheMl609pgAoleu4iJ6dvVC9Oz4IXr2/HyOgOj5XF27uSF6dvzonYwAopeMF609JoDolau4iJ5dvRA9O36Inj0/nyMgej5X125uiJ4dP3onI4DoJeNFa48JIHrlKi6iZ1cvRM+OH6Jnz8/nCIiez9W1mxuiZ8eP3skIIHrJeNHaYwL6Zhg5cqTHM2RqEIAABCAAAQhAAAKNQgDRa5RKM89eCSB6vSKiAQQgAAEIQAACEIBASQggeiUpFGlmTwDRy54xI0AAAhCAAAQgAAEIuCGA6LnhzCglIIDolaBIpAgBCEAAAhCAAAQgEIsAohcLE40agQCi1whVZo4QgAAEIAABCECgMQggeo1RZ2YZgwCiFwMSTSAAAQhAAAIQgAAESkEA0StFmUjSBQFEzwVlxoAABCAAAQhAAAIQcEEA0XNBmTFKQQDRK0WZSBICEIAABCAAAQhAIAYBRC8GJJo0BgFErzHqzCwhAAEIQAACEIBAIxBA9BqhyswxFgFELxYmGkEAAhCAAAQgAAEIlIAAoleCIpGiGwKInhvOjAIBCEAAAhCAAAQgkD0BRC97xoxQEgKIXkkKRZoQgAAEIAABCEAAAr0SQPR6RUSDRiGA6DVKpZknBCAAAQhAAAIQ8J8Aoud/jZlhTAKIXkxQNIMABCAAAQhAAAIQKDwBRK/wJSJBVwQQPVekGQcCEIAABCAAAQhAIGsCiF7WhIlfGgKIXmlKRaIQgAAEIAABCEAAAr0QQPRYIhDoIoDosRQgAAEIQAACEIAABHwhgOj5UknmYU0A0bNGSAAIQAACEIAABCAAgYIQQPQKUgjSyJ8Aopd/DcgAAhCAAAQgAAEIQCAdAoheOhyJ4gEBRM+DIjIFCEAAAhCAAAQgAIGAAKLHQoBAFwFEj6UAAQhAAAIQgAAEIOALAUTPl0oyD2sCiJ41QgJAAAIQgAAEIAABCBSEAKJXkEKQRv4E9M0wYVvf/BP4g9pmAAAbA0lEQVQhg4Yl0Gf7Li/nfsjkJi/n5XJSg/fe52y4Nx++x9lYLgcaPvhCl8M5G2v95hecjXXY7v3OxvJ1oOfv/qKvU2NeBSSA6BWwKKSUDwFELx/ujPo2AUSP1dAdAUTPfm0gevYMET17hoiePUMixCeA6MVnRUvPCSB6nhe4BNND9EpQpJxSRPTswSN69gwRPXuGiJ49QyLEJ4DoxWdFS88JIHqeF7gE00P0SlCknFJE9OzBI3r2DBE9e4aInj1DIsQngOjFZ0VLzwkgep4XuATTQ/RKUKScUkT07MEjevYMET17hoiePUMixCeA6MVnRUvPCSB6nhe4BNND9EpQpJxSRPTswSN69gwRPXuGiJ49QyLEJ4DoxWdFS88JIHqeF7gE00P0SlCknFJE9OzBI3r2DBE9e4aInj1DIsQngOjFZ0VLzwkgep4XuATTQ/RKUKScUkT07MEjevYMET17hoiePUMixCeA6MVnRUvPCSB6nhe4BNND9EpQpJxSRPTswSN69gwRPXuGiJ49QyLEJ4DoxWdFS88JIHqeF7gE00P0SlCknFJE9OzBI3r2DBE9e4aInj1DIsQngOjFZ+Vly9mzZ8vo0aOlpaWlan5Lly6V9vZ2WbRokYwYMaLymnl+zZo1ledmzJhR+XrYsGGyePHiyvcrV64MvjbxN23aJCtWrKi83tzcLPPmzQu+17YbN26sjLljxw5ZtmyZLF++PHh9wYIF0tHRUZXn9OnTZerUqaJtFy5c2G0ecYqH6MWhVLvNt8/pLxcce3jw4lOvvinnbtxTf7AG7ulC9GaOPlZunPTegPIfX3tTzr51a+bED5nclPkY9Q7QdvIJ8p7DDg26r36xU77wbDHXbj2id+8Fn5LtL+2ROVvuSoTnzYfvSdS+nsbXXvAJmXbmh4Ouz3bulku/PqeeMIn6uBC9GaPPlgknjgry2vPKyzK/dX2iHOtpvH7zC4m6nTN8iPz4uhnyk0d2yozbk+VXZNELC9TU+V+TB7c/lYiLq8aInivSjKMEEL0GXgcqXTt37pStW7dWZMrgUKHr7OwUFTcjaSpTq1atkv3791e1V9Ez4qfiOHfu3Ioc1hK9tra2Khk0Y2pbzUXHVPmLil44tzFjxsi4ceMq1euubZLyInpJaL3ddvH73iVTj3unnPbD3fUFoFeFgAvRa5t1hkxa8etgTP36yb2vyTXffzzTKhRV9C4f2CTnHNlXZj35rOjXs48ZIH//6I5MWdQbPInondp0rCxrnip3P7NNRh41sJCid8e/3FaRuw2f/o7c89gm+fLPvlUvnlj9XIjekqnTKnL35Y9fIg8+/aSs2fpgrPzqbZRE9D75wbPk+snvlwc7nguG80X0vjt/pvzfRzrkmz/cLPr1gKOPkMk3vP2PyvWyzaIfopcFVWJ2RwDRa+C1oTI3ZcoU2bBhg0TFSV9T4Vq3bl1F4lTEmpqagl03s8sW/KKIiF74taSip/F0127SpEkyaNCgqh09RK+Yi/X+iYNkZcef5NsdrxYzwRJl5UL0wjhu/6eTgm8bVfTCLD43ZJD8w1F9ZdL2Jwu5YpKInpnAnJPGFVb0qtbh5Uvk8ec7vBC98Lxu/NBkeWrf3kKJnslvzTXTvBK9MPcf3TxL9r70qlyxZFUh38uIXiHL4m1SiJ63pe19YnoUUo9Z6s7eli1bKkcotacRPZUuFT49Hqm7dSpx5v9mBJujm7NmzarszBkpHD58uOiu38yZMxOJXvjopjnS2TuFt1uwo5eE1tttH7nwWGk69K8qT/xs9+ty1QP76gvW4L1ci96D142W5fc/K6u2ZrsbW9QdPV1u4aObJ/06251Nm+Xts+j94oZ/lzl3LJBHnn3MBlGvfV3s6IWT+NZlLXLzxp/I717I9jhwkh09n0XPCNSTf9gr75/1pV7XQ14NEL28yDfmuIheY9ZdWltbg9268CN83Z0Rvf79+wfSpdfSqfTpkcpaomf6Rnfw6tnR06OiKqE6ZnT30EgoRzeLs3BV9P75V/tky96/yJgBh8qd5w6U49a/dSyIRzICLkVPd/P69X2HTP/OtmRJ1tG6yKJnpqNHN288sKtXVNnzVfRuP7Cb1/nnl2T+nTfXsbKSdXEperqb9/Lrr8tt992bLMk6WiN61dD06OaIIe8urOwhenUscrrUTQDRqxtduTuqSOmOmbnRihE73bkzMhXeydPnzLV3vYmeXsMXvsGK9g3fjKWna/RMW3NzFT0qGj4KiugVb91Fj26Gxa942RY7I1eit2DSUBk37F2Va/WyplIG0VMGurunN2T53oH/ivbwUfSWXHyDNPU5Wq753nwnuF2J3pzxE+Soww+Xm376IyfzQvQOxqwydczHPuuEf9JBEL2kxGhvQwDRs6FX0r61blyixzfDAhYWP9390ztwmrtp9nR0U5GEdwZ7u+tm+C6d0baag+4ixhW98NHNWoLYW7k4utkbodqvt44fKPve+J/guOZVw46QuaOO5MYs9aEUF6KnknfhKQOc3G3TYCiq6K04YYg88MqfArFrPqKPrB5xvFy2Y5e0v/rnOiuYXTffRE8l7z39hzi526apigvRU8k79uijndxt08wL0RP55YrPVHbwllz9Ubno3NNl1OWfz+4NaREZ0bOAR9fEBBC9xMjo4CsBRK/+yj4zbXCl88X3vxgc4+SRnIAL0Xvic+dUJebiIxaKKnpG7gyQmw58tEIRd/M0vySid9Hxp8q/nji2qs5z21vl0QMfYxDnkfXHK5w2ZJTcdunbH8OjObn4iIWsRW/kuwfJDRPf+sgI83DxEQtJRO+W6efL1ePPrMqx6Zpb4iyLoE1RP15B5e6qA3cTNY+i7uZpfohe7OVGwxQIIHopQCSEHwQQPT/qWOZZuBC9PPgUVfTyYFHvmElEr94xTL+sRc82v3r7Zy169eZl2y+J6NmOVVTRs52Xy/6InkvajIXosQYg0EUA0WMp5E0A0cu7AsUdH9Gzrw2iZ88Q0bNniOjZMyRCfAKIXnxWtPScAKLneYFLMD1ErwRFyilFRM8ePKJnzxDRs2eI6NkzJEJ8AohefFa09JwAoud5gUswPUSvBEXKKUVEzx48omfPENGzZ4jo2TMkQnwCiF58VrT0nACi53mBSzA9RK8ERcopRUTPHjyiZ88Q0bNniOjZMyRCfAKIXnxWtPScAKLneYFLMD1ErwRFyilFRM8ePKJnzxDRs2eI6NkzJEJ8AohefFa09JwAoud5gUswPUSvBEXKKUVEzx48omfPENGzZ4jo2TMkQnwCiF58VrT0nACi53mBSzA9RK8ERcopRUTPHjyiZ88Q0bNniOjZMyRCfAKIXnxWtPScAKLneYFLMD1ErwRFyilFRM8ePKJnzxDRs2eI6NkzJEJ8AohefFa09JwAoud5gUswPUSvBEXKKUVEzx48omfPENGzZ4jo2TMkQnwCiF58VrT0nACi53mBSzA9RK8ERcopRUTPHjyiZ88Q0bNniOjZMyRCfAKIXnxWtPScgL4ZRo4c6fksmR4EIAABCEAAAhCAQCMQQPQaocrMMRYBRC8WJhpBAAIQgAAEIAABCJSAAKJXgiKRohsCiJ4bzowCAQhAAAIQgAAEIJA9AUQve8aMUBICiF5JCkWaEIAABCAAAQhAAAK9EkD0ekVEg0YhgOg1SqWZJwQgAAEIQAACEPCfAKLnf42ZYUwCiF5MUDSDAAQgAAEIQAACECg8AUSv8CUiQVcEED1XpBkHAhCAAAQgAAEIQCBrAohe1oSJXxoCiF5pSkWiEIAABCAAAQhAAAK9EED0WCIQ6CKA6LEUIAABCEAAAhCAAAR8IYDo+VJJ5mFNANGzRkgACEAAAhCAAAQgAIGCEED0ClII0sifAKKXfw3IAAIQgAAEIAABCEAgHQKIXjocieIBgWeeeUZee+01D2bCFCAAAQhAAAIQgAAEykSgf//+ov+l+UD00qRJLAhAAAIQgAAEIAABCEAAAgUggOgVoAikAAEIQAACEIAABCAAAQhAIE0CiF6aNIkFAQhAAAIQgAAEIAABCECgAAQQvQIUgRQgAAEIQAACEIAABCAAAQikSQDRS5MmsSAAAQhAAAIQgAAEIAABCBSAAKJXgCKQAgQgAAEIQAACEIAABCAAgTQJIHpp0iQWBCAAAQhAAAIQgAAEIACBAhBA9ApQBFKAAAQgAAEIQAACEIAABCCQJgFEL02axIIABCAAAQhAAAIQgAAEIFAAAoheAYpAChCAAAQgAAEIQAACEIAABNIkgOilSZNYpSQwe/Zs6ezsDHKfNWuWjBs3rpTzIOl0CSxdulTa29srQadPny5Tp05NdxCilYrAypUrZePGjbJo0SIZMWJEkPuOHTtk4cKFlXmsWbOmVHMi2XQImJ8X4fqHf7foKOF1k86oRCk6gfDvkYkTJ0pLS0uQcmtrq6xbty74etiwYbJ48eKiT4X8UiawYMEC6ejoCKKavy+iv0+amppk+fLlViMjelb46Fx2AvqH2/79+2XevHmyadMmWbt2rfWbquxMyP8tAvoLWn8BI3esCLMe+vXrJ1u3bpW5c+dWRE9/WTc3NwfrJPzzBGqNQ8CsAf3DPSp64bXSOESYqRLQP9o3bNgQ/H1h/oA3sj9jxoyK+Id/hkCuMQjo35s7d+4MxF+/XrFiRfCzQ9fJsmXLUv07FNFrjDXFLLshoP/ieskll1R28fR7fjGzXBA91kB3BMI/I8wfb+aP+yx+SVOJ8hDQP94RvfLUy3Wm5mfH9u3bg9MiZhdPd/d0Z0eFkEdjEjA/O7L4HYLoNeaaYtZdBKJip/+yNmnSJI5vskKCHb3w0U2OXbEolEBU9KL/+hr9Yx9qjUOgluiZywLSOILVOCT9m2n4xFBU7PS1trY2jm/6V/ZYM9L1YMQ/enRTT4vY/gMAoherDDTylQCi52tl052XHsnTf3HlOop0uZYxGqJXxqq5ybknydd/RNSj4OYaLTcZMUpRCIRPDyF6RalKMfIIH+ONZqSv2d47AtErRp3JIicCHN3MCXzJhs3iOEXJEJBuFwGObrIUuiPQk+hxPK9x1030GrzwDo5SYW007tqI/g0aJZHGvQIQvcZdX8z8AAF9E+mDm7GwHHoiwE02WB+GQPQUgH6vd9PjZiyskd529MxNeyDVOARq7eRGb8zCzVgaZz2EZxr+3dHTPx7ZXjaC6DXm+mLWIQL6y9k8bN9QgPWHQPjW6Fxf409d651J+FbYGsNcO2HumKbPsU7qpVvuftGPUVDxHzt2bNXHbqRxrU25KTVe9uGPUDCzNx+xYD6qJfyzpPEINe6Mw/U3FPQjFvRhPnZDv07jY50QvcZdZ8wcAhCAAAQgAAEIQAACEPCUAKLnaWGZFgQgAAEIQAACEIAABCDQuAQQvcatPTOHAAQgAAEIQAACEIAABDwlgOh5WlimBQEIQAACEIAABCAAAQg0LgFEr3Frz8whAAEIQAACEIAABCAAAU8JIHqeFvb/b++MXa04oji8/8LTwkBIpRKxC6gQFFKEaCWGEBAlyIM0iTZikaSIiJgiSSE2mjSBx0MUIYSIlYYUASWgQjoxqFUIxELfvxB/S85yHHZ2Z+Zmr3vvfrd6b3dn55zvzM49v52ze3ELAhCAAAQgAAEIQAACEJguAYTedGOP5xCAAAQgAAEIQAACEIDAkhJA6C1pYHELAhCAAAQgAAEIQAACEJguAYTedGOP5xCAAAQgAAEIQAACEIDAkhJA6C1pYHELAhCAAAQgAAEIQAACEJguAYTedGOP5xCAAAQgAAEIQAACEIDAkhJA6C1pYHELAhCAAAQgAAEIQAACEJguAYTedGOP5xCAAAQgAAEIQAACEIDAkhJA6C1pYHELAhCAAAQgAAEIQAACEJguAYTedGOP5xCAAAQgAAEIQAACEIDAkhJA6C1pYHELAhCAAAQgAAEIQAACEJguAYTedGOP5xCAAAQgAAEIQAACEIDAkhJA6C1pYHELAhCAAAQgAAEIQAACEJguAYTedGOP5xB4icDRo0eb/69cuZJF58SJE9WRI0eqffv2dbY7f/58df/+/Sr3/FnGvDjY+lG7w4cPV4cOHUo+xfXr12sbz507F23z6NGj6syZM8W8ko15caDva2Vlpbp48WJO80pxPXv2bLV9+/ZoO89r//791erqalYfOQefPn26evLkSd3k+PHjvWPGn1t2btq0Kck+62fIsaaxcu3atdrEXbt2VadOnUpGYXHtss+fv6SPZGP+O1DX8cbGRv1f35gJzy3eYtB3rfn4DznW1tbWqlu3btVm5vaTMgd4VsYil1lOfIaenz0v2TXkdZPjN8dCAAKzEUDozcaP1hBYCgI+gb59+3b17Nmz3oQt13FLBJUYD5lEyP6rV682gki+5STgKX7pnAcPHqzFk/7W5//uw+zwCbQS0M2bN2eJoz5/JDhu3LhR258iPvrO17U/TKCHiI361xi4e/fu4DcVvIgewhfxkigeamz5WCnRf/78eTMO7ty5kySoc8bD0NeK2RKO4yFi4/1WfxcuXMi+CZPKbuj5uY1X6g2VVB84DgIQeDUEEHqvhju9QmAuBN746e9oP3998HqzL7ZSEltN0t3srVu31om0VmVu3rxZHThwoBYgSrIvXbpUn1vHhCtjSo5Lhd6bX/3e6s+fX77dbA+Fnm/QtppkCa580YrEnj17an/M7r4VqNJkfMcfD6OxefjWjmZfbKWkjbPitb6+XifsWpkRZ8Xq5MmTtSjtW4HqYtc3YN/95fvWQ35975Nme9dKSdtqkgkDxUarMvaxFcfYKofOpZXP0rH2zjcfRt397fMfm32x1dK21SQvPm1l1tvX1qZ0bHnjP768FvXlh49Wm31e6IUN2jhrXMoPxUar5hKkut61ohebN0rj4e1Z+fTbVn82vvus2d51w6Jttd84yxf5oLksZw7IWWn2xr/2/hfR2Pzz89czzc8SaoqJVhk1J/TNzz428sdi2Xfdsx8CEBg3AYTeuOODdRCYiUCq0FMnlsx5EWYJs/YrGZJ4UJKt7bt3727u+Cvps0TCt1HyqGTQl3PNkuylCD3ZasmcL9sMbTE7tf3evXvN3Xgl5Jbkxdr4oKSWrIWBTBV6lrSGZZttnHfu3FmXlPqSSBN66l8JnwlYMZKolTj3yW9p+VmK0JMNJpy9jd4WE6uyU9s15sxmxUMfjUGd59ixY7WANRGllS9/TOlYSxV6Jpx92aa3xfyVnU+fPq1vgHi+Zl+szYMHD5rSUJ0rtwxZbVKFno41se1tjHE2oWerjV4ctM0be/fufancWf3llu6qTYrQ03EmnH3Zpp/DzF/dELA42tyXOweUjrNUoZc7P8seP1ZS5md/Eyi31HWmLykaQwACgxJA6A2Kl5ND4NUSyBF6stRWifRF35aY2QqdXyWyZFZCTx9bzTPPw2eXSpMinS9V6FnfslMfJXN+Zc72K6FViZo+tkrkk7xYG3veLeVZntgISBV61t4SMSVwKt9s46xy0rCEzGIVigadN0zoTFSWiL1UoWf+aBz48WTPhtl+Jd3hykIo4jxbCWGtXHr/S8daqtCz/k0o23iyZ8Nsv8XMrxJpn9kXPh+lfaGos2szdzU8R+ipXxsDdt361TzttxsOXjxou8XKbjb42CjOErs+NqXXTqrQs/79s5r+hobtl9hUqbovkc2ZA7pWQmPXvm3PEXpqkzo/h+PeYqVzxOZnu6miWGn8lswBff6yHwIQmD8BhN78mdMjBOZGIFfoWTKhZ9zCpNkb3SX0wmQ2dLY0+dZ5coWe2tiLYnx5qbfJiwfz33wIk1nfbpYyR50nV+ipjSXHYWmZ2dX2rJAXeinPe5WWbeUKPdlspY8SAFZe6hn3Cb1Q9IQvL7Fz5SatuUJP/Vj5nvUZvtDGiwc7xgs9bet7CU543aVMJLlCT+f0pY+x67VL6MWeV/PnKn2uLVfoyR9bdfflpZ5dWCIbCj2rVmjjnfoiqra2uULP5qe++blL6LXNz+HYLBXhKeORYyAAgfkSQOjNlze9QWCuBFKFnhIhK4/zX/JKGNrKq2JCb8uWLXV5VldiPbTQk/36WLmoiQm9cESf8MUWXUIv9vKI0tUVH/xUoedjY6sHWrlr49wl9Kx0sE0chbxKSupShJ7s37ZtW10u6sWEfNRKQih0uoSexqBWJLve8lg61lKEnn+JjRcT+lsrIuHbUbuEnsZsWxs/XkpvLKQKPf+CId9XjHNM6CkeXfOGvZ23dCUsRejJ/sePHzfjycSYtknshc8Ndwm9rhfIzCqIUoVe7vwcE3qx+Tkcf6WxmeuXG51BAAJJBBB6SZg4CAKLSSBV6PkXe8hT/6yKL/WxUr+Y0FMCH66qWAla+DrykudAUlf0fF++BM5vtxK0LqEnFm1t2l6tnltSlyr0PE//nF4bZ5XNxUo3VW4algiaoPPleSXPgYlTitDTcb4vLyj9divp7BJ64U9ctP28wZBCT774UkDff1giqBsfEtqx0s3wXPpfbXRzQi8IsU/uyqTapQq9kKf1FePcJfTC+cSudb+95KdC5E+K0DPhbT/j4eeasBxb122X0IvNAdZHyk9KxL49UoVe7vwcE3pd83Mbl8X81sNqCEDAE0DoMR4gsMQEUoXeoiBIFXqL4E+q0FsEX3KE3iL4k7Kitwh+5Ai9RfEnVegtgj+pQm8RfMFGCEBgnAQQeuOMC1ZBAAIQgAAEIAABCEAAAhAoJoDQK0ZHQwhAAAIQgAAEIAABCEAAAuMkgNAbZ1ywCgIQgAAEIAABCEAAAhCAQDEBhF4xOhpCAAIQgAAEIAABCEAAAhAYJwGE3jjjglUQgAAEIAABCEAAAhCAAASKCSD0itHREAIQgAAEIAABCEAAAhCAwDgJIPTGGResggAEIAABCEAAAhCAAAQgUEwAoVeMjoYQgAAEIAABCEAAAhCAAATGSQChN864YBUEIAABCEAAAhCAAAQgAIFiAgi9YnQ0hAAEIAABCEAAAhCAAAQgME4CCL1xxgWrIAABCEAAAhCAAAQgAAEIFBNA6BWjoyEEIAABCEAAAhCAAAQgAIFxEkDojTMuWAUBCEAAAhCAAAQgAAEIQKCYAEKvGB0NIQABCEAAAhCAAAQgAAEIjJMAQm+cccEqCEAAAhCAAAQgAAEIQAACxQQQesXoaAgBCEAAAhCAAAQgAAEIQGCcBF4SeuM0EasgAAEIQAACEIAABCAAAQhAIJfAv88qP58Huxth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980207" y="1115387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xmlns="" val="1968178866"/>
              </p:ext>
            </p:extLst>
          </p:nvPr>
        </p:nvGraphicFramePr>
        <p:xfrm>
          <a:off x="4100780" y="3409610"/>
          <a:ext cx="3247136" cy="1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xmlns="" val="3815804064"/>
              </p:ext>
            </p:extLst>
          </p:nvPr>
        </p:nvGraphicFramePr>
        <p:xfrm>
          <a:off x="1010255" y="4972392"/>
          <a:ext cx="3214976" cy="159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xmlns="" val="830022621"/>
              </p:ext>
            </p:extLst>
          </p:nvPr>
        </p:nvGraphicFramePr>
        <p:xfrm>
          <a:off x="7606025" y="4985132"/>
          <a:ext cx="3131354" cy="156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xmlns="" val="356979479"/>
              </p:ext>
            </p:extLst>
          </p:nvPr>
        </p:nvGraphicFramePr>
        <p:xfrm>
          <a:off x="4140204" y="4972392"/>
          <a:ext cx="3196848" cy="165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xmlns="" val="2280707927"/>
              </p:ext>
            </p:extLst>
          </p:nvPr>
        </p:nvGraphicFramePr>
        <p:xfrm>
          <a:off x="853275" y="3321802"/>
          <a:ext cx="3187492" cy="161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xmlns="" val="1694115165"/>
              </p:ext>
            </p:extLst>
          </p:nvPr>
        </p:nvGraphicFramePr>
        <p:xfrm>
          <a:off x="850899" y="1657558"/>
          <a:ext cx="3187492" cy="163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Grafico 18"/>
          <p:cNvGraphicFramePr/>
          <p:nvPr>
            <p:extLst>
              <p:ext uri="{D42A27DB-BD31-4B8C-83A1-F6EECF244321}">
                <p14:modId xmlns:p14="http://schemas.microsoft.com/office/powerpoint/2010/main" xmlns="" val="3355499842"/>
              </p:ext>
            </p:extLst>
          </p:nvPr>
        </p:nvGraphicFramePr>
        <p:xfrm>
          <a:off x="4094094" y="1726560"/>
          <a:ext cx="3186322" cy="164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xmlns="" val="395786562"/>
              </p:ext>
            </p:extLst>
          </p:nvPr>
        </p:nvGraphicFramePr>
        <p:xfrm>
          <a:off x="7623591" y="3385759"/>
          <a:ext cx="3216730" cy="156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15212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93" y="-29"/>
            <a:ext cx="4846211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9517" y="394562"/>
            <a:ext cx="824187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Altri fattori determinanti per la scelta degli interventi di prima fase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408218" y="1867895"/>
            <a:ext cx="799522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Analisi del contesto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(Raccolta dati oggettivi e delineazione della SWOT)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Vincoli normativi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(inquadramento territoriale, vincoli e analisi)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Strumenti di programmazione territoriali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(PUMS, Piano triennale Opere e Servizi, …)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Priorità del finanziamento 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(Programma Regionale FESR 2021-2027 Obiettivo di Policy 5 – OS 5.1.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«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un’Europa più vicina ai cittadini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)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Possibilità di accedere a nuove fonti di finanziamento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(es. obiettivi specifici dell’OP4 «un’Europa più sociale» finanziati dal  FSE plus)</a:t>
            </a:r>
          </a:p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endParaRPr lang="it-IT" sz="1800" b="1" dirty="0">
              <a:solidFill>
                <a:schemeClr val="accent1">
                  <a:lumMod val="75000"/>
                </a:schemeClr>
              </a:solidFill>
              <a:latin typeface="Gotham Book" pitchFamily="50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endParaRPr lang="it-IT" sz="1800" b="1" dirty="0" smtClean="0">
              <a:solidFill>
                <a:schemeClr val="accent1">
                  <a:lumMod val="75000"/>
                </a:schemeClr>
              </a:solidFill>
              <a:latin typeface="Gotham Book" pitchFamily="50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endParaRPr lang="it-IT" sz="1800" b="1" dirty="0" smtClean="0">
              <a:solidFill>
                <a:schemeClr val="accent1">
                  <a:lumMod val="75000"/>
                </a:schemeClr>
              </a:solidFill>
              <a:latin typeface="Gotham Book" pitchFamily="50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9416" y="1867895"/>
            <a:ext cx="5235780" cy="52357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1109517" y="1622191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057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6921" y="0"/>
            <a:ext cx="9699367" cy="6858000"/>
          </a:xfrm>
          <a:prstGeom prst="rect">
            <a:avLst/>
          </a:prstGeom>
        </p:spPr>
      </p:pic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xfrm>
            <a:off x="9252428" y="1995759"/>
            <a:ext cx="2432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200" b="1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LA STRATEGIA TERRITORALE DEL COMUNE DI FROSINONE</a:t>
            </a:r>
            <a:r>
              <a:rPr lang="it-IT" sz="2000" i="1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/>
            </a:r>
            <a:br>
              <a:rPr lang="it-IT" sz="2000" i="1" dirty="0" smtClean="0">
                <a:solidFill>
                  <a:srgbClr val="00A19A"/>
                </a:solidFill>
                <a:latin typeface="Gill Sans MT" panose="020B0502020104020203" pitchFamily="34" charset="0"/>
              </a:rPr>
            </a:br>
            <a:r>
              <a:rPr lang="it-IT" sz="1800" b="1" dirty="0">
                <a:solidFill>
                  <a:srgbClr val="00A19A"/>
                </a:solidFill>
                <a:latin typeface="Gill Sans MT" panose="020B0502020104020203" pitchFamily="34" charset="0"/>
                <a:ea typeface="+mn-ea"/>
                <a:cs typeface="+mn-cs"/>
              </a:rPr>
              <a:t>Gli interventi di prima </a:t>
            </a:r>
            <a:r>
              <a:rPr lang="it-IT" sz="1800" b="1" dirty="0" smtClean="0">
                <a:solidFill>
                  <a:srgbClr val="00A19A"/>
                </a:solidFill>
                <a:latin typeface="Gill Sans MT" panose="020B0502020104020203" pitchFamily="34" charset="0"/>
                <a:ea typeface="+mn-ea"/>
                <a:cs typeface="+mn-cs"/>
              </a:rPr>
              <a:t>fase</a:t>
            </a:r>
            <a:br>
              <a:rPr lang="it-IT" sz="1800" b="1" dirty="0" smtClean="0">
                <a:solidFill>
                  <a:srgbClr val="00A19A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r>
              <a:rPr lang="it-IT" sz="1800" b="1" dirty="0">
                <a:solidFill>
                  <a:srgbClr val="00A19A"/>
                </a:solidFill>
                <a:latin typeface="Gill Sans MT" panose="020B0502020104020203" pitchFamily="34" charset="0"/>
                <a:ea typeface="+mn-ea"/>
                <a:cs typeface="+mn-cs"/>
              </a:rPr>
              <a:t/>
            </a:r>
            <a:br>
              <a:rPr lang="it-IT" sz="1800" b="1" dirty="0">
                <a:solidFill>
                  <a:srgbClr val="00A19A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r>
              <a:rPr lang="it-IT" sz="2800" b="1" dirty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Una visione di insieme</a:t>
            </a:r>
          </a:p>
        </p:txBody>
      </p:sp>
    </p:spTree>
    <p:extLst>
      <p:ext uri="{BB962C8B-B14F-4D97-AF65-F5344CB8AC3E}">
        <p14:creationId xmlns:p14="http://schemas.microsoft.com/office/powerpoint/2010/main" xmlns="" val="185776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6485" y="-3589"/>
            <a:ext cx="4846211" cy="6858000"/>
          </a:xfrm>
          <a:prstGeom prst="rect">
            <a:avLst/>
          </a:prstGeom>
        </p:spPr>
      </p:pic>
      <p:sp>
        <p:nvSpPr>
          <p:cNvPr id="6" name="Segnaposto contenuto 5"/>
          <p:cNvSpPr txBox="1">
            <a:spLocks/>
          </p:cNvSpPr>
          <p:nvPr/>
        </p:nvSpPr>
        <p:spPr>
          <a:xfrm>
            <a:off x="1228101" y="1548873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15-03-2023</a:t>
            </a: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Apertura della piattaforma per la raccolta dei contributi</a:t>
            </a:r>
          </a:p>
        </p:txBody>
      </p:sp>
      <p:sp>
        <p:nvSpPr>
          <p:cNvPr id="8" name="Segnaposto contenuto 5"/>
          <p:cNvSpPr txBox="1">
            <a:spLocks/>
          </p:cNvSpPr>
          <p:nvPr/>
        </p:nvSpPr>
        <p:spPr>
          <a:xfrm>
            <a:off x="2863916" y="1581258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23-03-2023</a:t>
            </a: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Evento condivisione diagnosi</a:t>
            </a:r>
          </a:p>
        </p:txBody>
      </p:sp>
      <p:sp>
        <p:nvSpPr>
          <p:cNvPr id="9" name="Segnaposto contenuto 5"/>
          <p:cNvSpPr txBox="1">
            <a:spLocks/>
          </p:cNvSpPr>
          <p:nvPr/>
        </p:nvSpPr>
        <p:spPr>
          <a:xfrm>
            <a:off x="4530210" y="1548873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05-04-2023 </a:t>
            </a: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Termine per invio contributi tramite la piattaforma</a:t>
            </a:r>
          </a:p>
        </p:txBody>
      </p:sp>
      <p:sp>
        <p:nvSpPr>
          <p:cNvPr id="10" name="Segnaposto contenuto 5"/>
          <p:cNvSpPr txBox="1">
            <a:spLocks/>
          </p:cNvSpPr>
          <p:nvPr/>
        </p:nvSpPr>
        <p:spPr>
          <a:xfrm>
            <a:off x="6221025" y="1543823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 smtClean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21-05-2023</a:t>
            </a:r>
            <a:endParaRPr lang="it-IT" sz="1000" b="1" dirty="0">
              <a:solidFill>
                <a:schemeClr val="accent1">
                  <a:lumMod val="75000"/>
                </a:schemeClr>
              </a:solidFill>
              <a:latin typeface="LEMON MILK Bold" panose="00000800000000000000" pitchFamily="50" charset="0"/>
            </a:endParaRP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Evento di condivisione della </a:t>
            </a:r>
            <a:r>
              <a:rPr lang="it-IT" sz="1000" b="1" dirty="0" err="1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vision</a:t>
            </a:r>
            <a:endParaRPr lang="it-IT" sz="1000" b="1" dirty="0">
              <a:solidFill>
                <a:schemeClr val="accent1">
                  <a:lumMod val="75000"/>
                </a:schemeClr>
              </a:solidFill>
              <a:latin typeface="LEMON MILK Bold" panose="00000800000000000000" pitchFamily="50" charset="0"/>
            </a:endParaRPr>
          </a:p>
        </p:txBody>
      </p:sp>
      <p:sp>
        <p:nvSpPr>
          <p:cNvPr id="15" name="Segnaposto contenuto 5"/>
          <p:cNvSpPr txBox="1">
            <a:spLocks/>
          </p:cNvSpPr>
          <p:nvPr/>
        </p:nvSpPr>
        <p:spPr>
          <a:xfrm>
            <a:off x="884371" y="3616561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07-03-2023</a:t>
            </a: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Avviso e Manifestazione di interesse</a:t>
            </a:r>
          </a:p>
        </p:txBody>
      </p:sp>
      <p:sp>
        <p:nvSpPr>
          <p:cNvPr id="16" name="Segnaposto contenuto 5"/>
          <p:cNvSpPr txBox="1">
            <a:spLocks/>
          </p:cNvSpPr>
          <p:nvPr/>
        </p:nvSpPr>
        <p:spPr>
          <a:xfrm>
            <a:off x="3347197" y="3551158"/>
            <a:ext cx="1655889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29-03-2023</a:t>
            </a: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Chiusura Avviso di manifestazione di interesse</a:t>
            </a:r>
          </a:p>
        </p:txBody>
      </p:sp>
      <p:sp>
        <p:nvSpPr>
          <p:cNvPr id="17" name="Segnaposto contenuto 5"/>
          <p:cNvSpPr txBox="1">
            <a:spLocks/>
          </p:cNvSpPr>
          <p:nvPr/>
        </p:nvSpPr>
        <p:spPr>
          <a:xfrm>
            <a:off x="5417244" y="3519406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29-04-2023 </a:t>
            </a: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Presentazione Rapporto Territoriale</a:t>
            </a:r>
          </a:p>
        </p:txBody>
      </p:sp>
      <p:sp>
        <p:nvSpPr>
          <p:cNvPr id="18" name="Segnaposto contenuto 5"/>
          <p:cNvSpPr txBox="1">
            <a:spLocks/>
          </p:cNvSpPr>
          <p:nvPr/>
        </p:nvSpPr>
        <p:spPr>
          <a:xfrm>
            <a:off x="6948959" y="3502653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 smtClean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30-05-2023</a:t>
            </a:r>
            <a:endParaRPr lang="it-IT" sz="1000" b="1" dirty="0">
              <a:solidFill>
                <a:schemeClr val="accent1">
                  <a:lumMod val="75000"/>
                </a:schemeClr>
              </a:solidFill>
              <a:latin typeface="LEMON MILK Bold" panose="00000800000000000000" pitchFamily="50" charset="0"/>
            </a:endParaRP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Presentazione Strategia Territoriale</a:t>
            </a:r>
          </a:p>
        </p:txBody>
      </p:sp>
      <p:sp>
        <p:nvSpPr>
          <p:cNvPr id="19" name="Parentesi graffa chiusa 18"/>
          <p:cNvSpPr/>
          <p:nvPr/>
        </p:nvSpPr>
        <p:spPr>
          <a:xfrm rot="5400000">
            <a:off x="1646805" y="4367338"/>
            <a:ext cx="314960" cy="1661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0" name="Parentesi graffa chiusa 19"/>
          <p:cNvSpPr/>
          <p:nvPr/>
        </p:nvSpPr>
        <p:spPr>
          <a:xfrm rot="5400000">
            <a:off x="4168387" y="4365623"/>
            <a:ext cx="314960" cy="1661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1" name="Parentesi graffa chiusa 20"/>
          <p:cNvSpPr/>
          <p:nvPr/>
        </p:nvSpPr>
        <p:spPr>
          <a:xfrm rot="5400000">
            <a:off x="6715910" y="3833059"/>
            <a:ext cx="314967" cy="27262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cxnSp>
        <p:nvCxnSpPr>
          <p:cNvPr id="23" name="Connettore diritto 22"/>
          <p:cNvCxnSpPr/>
          <p:nvPr/>
        </p:nvCxnSpPr>
        <p:spPr>
          <a:xfrm flipV="1">
            <a:off x="948271" y="3213223"/>
            <a:ext cx="10237826" cy="113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>
            <a:off x="1229200" y="3143298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688173" y="3146538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3228839" y="3135400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730959" y="3129435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5063293" y="3146538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5658697" y="3146538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6556888" y="3115163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373718" y="3121957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diritto 34"/>
          <p:cNvCxnSpPr>
            <a:stCxn id="26" idx="4"/>
          </p:cNvCxnSpPr>
          <p:nvPr/>
        </p:nvCxnSpPr>
        <p:spPr>
          <a:xfrm>
            <a:off x="1310443" y="3305784"/>
            <a:ext cx="0" cy="1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/>
          <p:cNvCxnSpPr>
            <a:stCxn id="27" idx="0"/>
          </p:cNvCxnSpPr>
          <p:nvPr/>
        </p:nvCxnSpPr>
        <p:spPr>
          <a:xfrm flipV="1">
            <a:off x="1769416" y="2921181"/>
            <a:ext cx="0" cy="225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/>
          <p:cNvCxnSpPr/>
          <p:nvPr/>
        </p:nvCxnSpPr>
        <p:spPr>
          <a:xfrm flipV="1">
            <a:off x="3310082" y="2904078"/>
            <a:ext cx="0" cy="225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 flipV="1">
            <a:off x="5144536" y="2921181"/>
            <a:ext cx="0" cy="225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 flipV="1">
            <a:off x="6638131" y="2901781"/>
            <a:ext cx="0" cy="225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>
            <a:off x="3813660" y="3305784"/>
            <a:ext cx="0" cy="1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/>
          <p:cNvCxnSpPr/>
          <p:nvPr/>
        </p:nvCxnSpPr>
        <p:spPr>
          <a:xfrm>
            <a:off x="5739940" y="3316644"/>
            <a:ext cx="0" cy="1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/>
          <p:cNvCxnSpPr/>
          <p:nvPr/>
        </p:nvCxnSpPr>
        <p:spPr>
          <a:xfrm>
            <a:off x="7454961" y="3284443"/>
            <a:ext cx="0" cy="1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egnaposto contenuto 5"/>
          <p:cNvSpPr txBox="1">
            <a:spLocks/>
          </p:cNvSpPr>
          <p:nvPr/>
        </p:nvSpPr>
        <p:spPr>
          <a:xfrm>
            <a:off x="157476" y="5418369"/>
            <a:ext cx="3391522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Condivisione del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quadro diagnostico</a:t>
            </a:r>
          </a:p>
        </p:txBody>
      </p:sp>
      <p:sp>
        <p:nvSpPr>
          <p:cNvPr id="50" name="Segnaposto contenuto 5"/>
          <p:cNvSpPr txBox="1">
            <a:spLocks/>
          </p:cNvSpPr>
          <p:nvPr/>
        </p:nvSpPr>
        <p:spPr>
          <a:xfrm>
            <a:off x="3207896" y="5473857"/>
            <a:ext cx="3391522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Condivisione della visione</a:t>
            </a:r>
          </a:p>
        </p:txBody>
      </p:sp>
      <p:sp>
        <p:nvSpPr>
          <p:cNvPr id="51" name="Segnaposto contenuto 5"/>
          <p:cNvSpPr txBox="1">
            <a:spLocks/>
          </p:cNvSpPr>
          <p:nvPr/>
        </p:nvSpPr>
        <p:spPr>
          <a:xfrm>
            <a:off x="5144536" y="5461483"/>
            <a:ext cx="3391522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Elaborazione strategia </a:t>
            </a: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territoriale</a:t>
            </a:r>
          </a:p>
        </p:txBody>
      </p:sp>
      <p:sp>
        <p:nvSpPr>
          <p:cNvPr id="38" name="Segnaposto contenuto 5"/>
          <p:cNvSpPr txBox="1">
            <a:spLocks/>
          </p:cNvSpPr>
          <p:nvPr/>
        </p:nvSpPr>
        <p:spPr>
          <a:xfrm>
            <a:off x="8314566" y="1512031"/>
            <a:ext cx="1772273" cy="1146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21 </a:t>
            </a:r>
            <a:r>
              <a:rPr lang="it-IT" sz="1000" b="1" dirty="0" smtClean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-06-2024</a:t>
            </a:r>
          </a:p>
          <a:p>
            <a:pPr marL="0" indent="0">
              <a:lnSpc>
                <a:spcPct val="135000"/>
              </a:lnSpc>
              <a:buNone/>
            </a:pP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COINVOLGIMENTO DEL PARTENARIATO LOCALE NELLE ATTIVITÀ DI MONITORAGGIO CIVICO DELLE STRATEGIE TERRITORIALI</a:t>
            </a:r>
          </a:p>
        </p:txBody>
      </p:sp>
      <p:sp>
        <p:nvSpPr>
          <p:cNvPr id="39" name="Ovale 38"/>
          <p:cNvSpPr/>
          <p:nvPr/>
        </p:nvSpPr>
        <p:spPr>
          <a:xfrm>
            <a:off x="8675693" y="3098671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diritto 39"/>
          <p:cNvCxnSpPr/>
          <p:nvPr/>
        </p:nvCxnSpPr>
        <p:spPr>
          <a:xfrm flipV="1">
            <a:off x="8756936" y="2885289"/>
            <a:ext cx="0" cy="225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gnaposto contenuto 5"/>
          <p:cNvSpPr txBox="1">
            <a:spLocks/>
          </p:cNvSpPr>
          <p:nvPr/>
        </p:nvSpPr>
        <p:spPr>
          <a:xfrm>
            <a:off x="9067823" y="3534666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 smtClean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23-07-2024</a:t>
            </a:r>
            <a:endParaRPr lang="it-IT" sz="1000" b="1" dirty="0">
              <a:solidFill>
                <a:schemeClr val="accent1">
                  <a:lumMod val="75000"/>
                </a:schemeClr>
              </a:solidFill>
              <a:latin typeface="LEMON MILK Bold" panose="00000800000000000000" pitchFamily="50" charset="0"/>
            </a:endParaRP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800" b="1" dirty="0" smtClean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Firma della convenzione per l’attuazione degli interventi di prima fase della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Strategia Territoriale</a:t>
            </a:r>
          </a:p>
        </p:txBody>
      </p:sp>
      <p:sp>
        <p:nvSpPr>
          <p:cNvPr id="48" name="Ovale 47"/>
          <p:cNvSpPr/>
          <p:nvPr/>
        </p:nvSpPr>
        <p:spPr>
          <a:xfrm>
            <a:off x="9492582" y="3153970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diritto 52"/>
          <p:cNvCxnSpPr/>
          <p:nvPr/>
        </p:nvCxnSpPr>
        <p:spPr>
          <a:xfrm>
            <a:off x="9573825" y="3316456"/>
            <a:ext cx="0" cy="1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e 54"/>
          <p:cNvSpPr/>
          <p:nvPr/>
        </p:nvSpPr>
        <p:spPr>
          <a:xfrm>
            <a:off x="10659426" y="3121571"/>
            <a:ext cx="162486" cy="16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Connettore diritto 55"/>
          <p:cNvCxnSpPr/>
          <p:nvPr/>
        </p:nvCxnSpPr>
        <p:spPr>
          <a:xfrm flipV="1">
            <a:off x="10741283" y="2901781"/>
            <a:ext cx="0" cy="225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arentesi graffa chiusa 56"/>
          <p:cNvSpPr/>
          <p:nvPr/>
        </p:nvSpPr>
        <p:spPr>
          <a:xfrm rot="5400000">
            <a:off x="8549708" y="4842534"/>
            <a:ext cx="314960" cy="8043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8" name="Segnaposto contenuto 5"/>
          <p:cNvSpPr txBox="1">
            <a:spLocks/>
          </p:cNvSpPr>
          <p:nvPr/>
        </p:nvSpPr>
        <p:spPr>
          <a:xfrm>
            <a:off x="8043064" y="5522355"/>
            <a:ext cx="1567715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None/>
            </a:pP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Adeguamento Della strategia alla </a:t>
            </a:r>
            <a:r>
              <a:rPr lang="it-IT" sz="1000" b="1" dirty="0" err="1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dgr</a:t>
            </a:r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 173 del 21-03-2024</a:t>
            </a:r>
          </a:p>
        </p:txBody>
      </p:sp>
      <p:sp>
        <p:nvSpPr>
          <p:cNvPr id="59" name="Segnaposto contenuto 5"/>
          <p:cNvSpPr txBox="1">
            <a:spLocks/>
          </p:cNvSpPr>
          <p:nvPr/>
        </p:nvSpPr>
        <p:spPr>
          <a:xfrm>
            <a:off x="9932106" y="1678787"/>
            <a:ext cx="1574800" cy="8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it-IT" sz="1000" b="1" dirty="0" smtClean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23-10-2024</a:t>
            </a:r>
            <a:endParaRPr lang="it-IT" sz="1000" b="1" dirty="0">
              <a:solidFill>
                <a:schemeClr val="accent1">
                  <a:lumMod val="75000"/>
                </a:schemeClr>
              </a:solidFill>
              <a:latin typeface="LEMON MILK Bold" panose="00000800000000000000" pitchFamily="50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LEMON MILK Bold" panose="00000800000000000000" pitchFamily="50" charset="0"/>
              </a:rPr>
              <a:t>IL MONITORAGGIO CIVICO DELLE STRATEGIE TERRITORIALI NEL PR FESR LAZIO 2021-2027</a:t>
            </a: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64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567799" y="1191455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olo 1"/>
          <p:cNvSpPr>
            <a:spLocks noGrp="1"/>
          </p:cNvSpPr>
          <p:nvPr>
            <p:ph type="title"/>
          </p:nvPr>
        </p:nvSpPr>
        <p:spPr>
          <a:xfrm>
            <a:off x="528910" y="282759"/>
            <a:ext cx="8671792" cy="843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Le fasi per la predisposizione delle Strategie Territoriali</a:t>
            </a:r>
            <a:endParaRPr lang="it-IT" sz="2800" b="1" dirty="0">
              <a:solidFill>
                <a:srgbClr val="00206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5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78" y="18452"/>
            <a:ext cx="4846211" cy="6858000"/>
          </a:xfrm>
          <a:prstGeom prst="rect">
            <a:avLst/>
          </a:prstGeom>
        </p:spPr>
      </p:pic>
      <p:sp>
        <p:nvSpPr>
          <p:cNvPr id="13" name="Titolo 1"/>
          <p:cNvSpPr txBox="1">
            <a:spLocks noGrp="1"/>
          </p:cNvSpPr>
          <p:nvPr>
            <p:ph type="title"/>
          </p:nvPr>
        </p:nvSpPr>
        <p:spPr>
          <a:xfrm>
            <a:off x="1891047" y="471758"/>
            <a:ext cx="8041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200" b="1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LA STRATEGIA TERRITORALE DEL COMUNE DI FROSINONE</a:t>
            </a:r>
            <a:r>
              <a:rPr lang="it-IT" sz="2000" i="1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: </a:t>
            </a:r>
            <a:r>
              <a:rPr lang="it-IT" sz="28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Gli </a:t>
            </a:r>
            <a:r>
              <a:rPr lang="it-IT" sz="2800" b="1" dirty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interventi di prima fase</a:t>
            </a:r>
          </a:p>
        </p:txBody>
      </p:sp>
      <p:sp>
        <p:nvSpPr>
          <p:cNvPr id="16" name="Segnaposto contenuto 5"/>
          <p:cNvSpPr>
            <a:spLocks noGrp="1"/>
          </p:cNvSpPr>
          <p:nvPr>
            <p:ph idx="1"/>
          </p:nvPr>
        </p:nvSpPr>
        <p:spPr>
          <a:xfrm>
            <a:off x="1933259" y="3318870"/>
            <a:ext cx="9183794" cy="36144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00A19A"/>
                </a:solidFill>
                <a:latin typeface="Gill Sans MT" panose="020B0502020104020203" pitchFamily="34" charset="0"/>
              </a:rPr>
              <a:t>B.1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Parco delle sorgenti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- Interventi di valorizzazione 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del parco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per attività di tipo didattico finalizzati alla 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promozione dell'identità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storica legata al 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fiume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B.4.1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Messa in sicurezza aree archeologiche «Ponte del Rio"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B.4.2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Valorizzazione terme romane sul Fiume Cosa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C.1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Greenway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sul fiume Cosa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- Matusa-Parco delle 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Sorgenti</a:t>
            </a:r>
            <a:endParaRPr lang="it-IT" sz="1600" dirty="0">
              <a:solidFill>
                <a:srgbClr val="00A19A"/>
              </a:solidFill>
              <a:latin typeface="Gill Sans MT" panose="020B05020201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C.3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Valorizzazione dei percorsi pedonali naturalistici urbani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C.4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Riqualificazione Parcheggi via 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Licino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Recine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(Area ex 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Agip-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PUMS)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C.6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riqualificazione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Parcheggi Via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Maria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(PUMS)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D.1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Porta del Parco Cosa: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dalla foresta urbana del Parco 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La </a:t>
            </a:r>
            <a:r>
              <a:rPr lang="it-IT" sz="1600" dirty="0" err="1" smtClean="0">
                <a:solidFill>
                  <a:srgbClr val="00A19A"/>
                </a:solidFill>
                <a:latin typeface="Gill Sans MT" panose="020B0502020104020203" pitchFamily="34" charset="0"/>
              </a:rPr>
              <a:t>Fontaine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al percorso 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fluviale</a:t>
            </a:r>
            <a:endParaRPr lang="it-IT" sz="1600" dirty="0">
              <a:solidFill>
                <a:srgbClr val="00A19A"/>
              </a:solidFill>
              <a:latin typeface="Gill Sans MT" panose="020B05020201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D.6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TPL Acquisto bus elettrici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- potenziamento PNRR </a:t>
            </a:r>
            <a:endParaRPr lang="it-IT" sz="1600" dirty="0" smtClean="0">
              <a:solidFill>
                <a:srgbClr val="00A19A"/>
              </a:solidFill>
              <a:latin typeface="Gill Sans MT" panose="020B05020201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E.1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Sviluppo di infrastrutture e servizi digitali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per la PA e </a:t>
            </a:r>
            <a:r>
              <a:rPr lang="it-IT" sz="1600" dirty="0" smtClean="0">
                <a:solidFill>
                  <a:srgbClr val="00A19A"/>
                </a:solidFill>
                <a:latin typeface="Gill Sans MT" panose="020B0502020104020203" pitchFamily="34" charset="0"/>
              </a:rPr>
              <a:t>la collettività</a:t>
            </a:r>
            <a:endParaRPr lang="it-IT" sz="1600" dirty="0">
              <a:solidFill>
                <a:srgbClr val="00A19A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933259" y="1797321"/>
            <a:ext cx="9044658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Il Comune di Frosinone è destinatario di un finanziamento pari € 16.180.000. </a:t>
            </a:r>
          </a:p>
          <a:p>
            <a:pPr>
              <a:lnSpc>
                <a:spcPct val="114000"/>
              </a:lnSpc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L’Amministrazione comunale ha individuato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l’ «asse» del Fiume Cosa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come direttrice intorno alla quale sviluppare la propria Strategia Territoriale, </a:t>
            </a:r>
            <a:endParaRPr lang="it-IT" sz="16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prediligendo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10 INTERVENTI da realizzare nella PRIMA FASE, come previsto dalla CONVENZIONE con la Regione Lazio, un totale di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€ 9.648.111,56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endParaRPr lang="it-IT" sz="140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58849" y="419395"/>
            <a:ext cx="10292108" cy="5798950"/>
          </a:xfrm>
          <a:prstGeom prst="rect">
            <a:avLst/>
          </a:prstGeom>
        </p:spPr>
      </p:pic>
      <p:cxnSp>
        <p:nvCxnSpPr>
          <p:cNvPr id="22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2016785" y="1724547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0203"/>
          <a:stretch/>
        </p:blipFill>
        <p:spPr bwMode="auto">
          <a:xfrm>
            <a:off x="9932106" y="193267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6876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874" y="0"/>
            <a:ext cx="4846211" cy="6858000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37150" y="1787512"/>
            <a:ext cx="9301480" cy="4754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In base al Codice europeo di condotta sul partenariato, per la progettazione ed attuazione della Strategia Territoriale ,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ha previsto e prevedrà di: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• </a:t>
            </a:r>
            <a:r>
              <a:rPr lang="it-IT" sz="1600" b="1" u="sng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Coinvolgere </a:t>
            </a:r>
            <a:r>
              <a:rPr lang="it-IT" sz="16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gli attori e gli enti della comunità locale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ovvero coloro che sono portatori di competenze in specifiche materie (es. ambiente, inclusione sociale, innovazione tecnologica, etc..) e/o coloro che sono radicati e operano sul territorio (es. associazioni di quartiere, residenti, enti del non profit localizzati nell’area target, etc.);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• </a:t>
            </a:r>
            <a:r>
              <a:rPr lang="it-IT" sz="1600" b="1" u="sng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Prevedere </a:t>
            </a:r>
            <a:r>
              <a:rPr lang="it-IT" sz="16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la partecipazione dei soggetti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(parti sociali, associazioni, centri di ricerca, etc.) ritenuti di volta in volta necessari: dalla fase di raccolta delle informazioni alla fase di progettazione e fino al monitoraggio degli interventi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• Individuare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e rappresentare in modo esaustivo e oggettivo i afferenti ai </a:t>
            </a:r>
            <a:r>
              <a:rPr lang="it-IT" sz="16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fattori di criticità 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diversi </a:t>
            </a:r>
            <a:r>
              <a:rPr lang="it-IT" sz="1600" dirty="0" err="1">
                <a:solidFill>
                  <a:srgbClr val="00A19A"/>
                </a:solidFill>
                <a:latin typeface="Gill Sans MT" panose="020B0502020104020203" pitchFamily="34" charset="0"/>
              </a:rPr>
              <a:t>macroambiti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 prioritari - a livello territoriale - sulla base dei quali impostare i contenuti e le direttrici della Strategia;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•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Prevedere una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serie di </a:t>
            </a:r>
            <a:r>
              <a:rPr lang="it-IT" sz="16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meccanismi di “monitoraggio civico” </a:t>
            </a:r>
            <a:r>
              <a:rPr lang="it-IT" sz="1600" dirty="0">
                <a:solidFill>
                  <a:srgbClr val="00A19A"/>
                </a:solidFill>
                <a:latin typeface="Gill Sans MT" panose="020B0502020104020203" pitchFamily="34" charset="0"/>
              </a:rPr>
              <a:t>per il presidio delle ST in fase attuativa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/>
            </a:r>
            <a:b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</a:br>
            <a:endParaRPr lang="it-IT" sz="1600" b="1" dirty="0">
              <a:solidFill>
                <a:schemeClr val="accent1">
                  <a:lumMod val="75000"/>
                </a:schemeClr>
              </a:solidFill>
              <a:latin typeface="Gotham Book" pitchFamily="50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80203"/>
          <a:stretch/>
        </p:blipFill>
        <p:spPr bwMode="auto">
          <a:xfrm>
            <a:off x="9738142" y="2648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1048234" y="1374528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/>
          <p:cNvSpPr txBox="1">
            <a:spLocks/>
          </p:cNvSpPr>
          <p:nvPr/>
        </p:nvSpPr>
        <p:spPr>
          <a:xfrm>
            <a:off x="1037150" y="547031"/>
            <a:ext cx="8671792" cy="843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Attivazione del partenariato locale</a:t>
            </a:r>
            <a:endParaRPr lang="it-IT" sz="2800" b="1" dirty="0">
              <a:solidFill>
                <a:srgbClr val="00206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2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542" y="0"/>
            <a:ext cx="4846211" cy="6858000"/>
          </a:xfrm>
          <a:prstGeom prst="rect">
            <a:avLst/>
          </a:prstGeom>
        </p:spPr>
      </p:pic>
      <p:sp>
        <p:nvSpPr>
          <p:cNvPr id="6" name="Segnaposto contenuto 5"/>
          <p:cNvSpPr txBox="1">
            <a:spLocks/>
          </p:cNvSpPr>
          <p:nvPr/>
        </p:nvSpPr>
        <p:spPr>
          <a:xfrm>
            <a:off x="2843588" y="2018165"/>
            <a:ext cx="6829425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MANIFESTAZIONE D’INTERESSE a partecipare alla progettazione della Strategia territoriale del Comune di Frosinone - PR FESR Lazio 2021-2027, Obiettivo di 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Policy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5, OS5.1.</a:t>
            </a:r>
          </a:p>
          <a:p>
            <a:pPr algn="just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PIATTAFORMA INTERATTIVA  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on line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a partire dal 15 marzo fino al 5 aprile</a:t>
            </a:r>
          </a:p>
          <a:p>
            <a:pPr algn="just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Organizzazione di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Tavoli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tematici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[Trasformazione digitale; Sviluppo economico; Turismo e cultura; Transizione energetica; Mobilità sostenibile; Inclusione sociale; Occupabilità; Contrasto Cambiamenti climatici; Biodiversità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]</a:t>
            </a:r>
          </a:p>
          <a:p>
            <a:pPr algn="just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ORGANIZZAZIONE DI EVENTI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di coinvolgimento della comunità locale e degli stakeholder territoriali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5612" y="2807830"/>
            <a:ext cx="3617641" cy="20383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1048234" y="1374528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001221" y="539060"/>
            <a:ext cx="8671792" cy="843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Gli strumenti della partecipazione locale</a:t>
            </a:r>
            <a:endParaRPr lang="it-IT" sz="2800" b="1" dirty="0">
              <a:solidFill>
                <a:srgbClr val="00206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55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94" y="0"/>
            <a:ext cx="4846211" cy="6858000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769197" y="1757751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La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Manifestazione di interesse volta a raccogliere le adesioni dei potenziali partner locali interessati al processo di co-pianificazione e co-progettazione della Strategia Territoriale è stata redatta dall’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AdG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sulla base delle istanze espresse dai Comuni di Rieti, Viterbo, Frosinone e Latina nel corso degli incontri bilaterali e collegiali. </a:t>
            </a:r>
            <a:endParaRPr lang="it-IT" sz="1400" b="1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In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data 2 marzo 2023 il format della Manifestazione d’interesse e il correlato Modulo di Adesione (Allegato A) sono stati approvati dall’Autorità di Gestione con Determinazione dirigenziale G02843.</a:t>
            </a:r>
          </a:p>
          <a:p>
            <a:pPr algn="just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L’Avviso è stato pubblicato sul sito del Comune di Frosinone in data 13 marzo 2023 </a:t>
            </a:r>
            <a:r>
              <a:rPr lang="it-IT" sz="1400" dirty="0">
                <a:latin typeface="Gill Sans MT" panose="020B0502020104020203" pitchFamily="34" charset="0"/>
              </a:rPr>
              <a:t>📎 </a:t>
            </a:r>
            <a:r>
              <a:rPr lang="it-IT" sz="1400" b="1" u="sng" dirty="0">
                <a:latin typeface="Gill Sans MT" panose="020B0502020104020203" pitchFamily="34" charset="0"/>
                <a:hlinkClick r:id="rId3"/>
              </a:rPr>
              <a:t>MANIFESTAZIONE DI INTERESSE</a:t>
            </a:r>
            <a:r>
              <a:rPr lang="it-IT" sz="1400" b="1" dirty="0">
                <a:latin typeface="Gill Sans MT" panose="020B0502020104020203" pitchFamily="34" charset="0"/>
              </a:rPr>
              <a:t>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e il termine per la presentazione delle candidature è scaduto il 05 aprile 2023 con l’adesione di n. 18 soggetti già operanti a livello locale. </a:t>
            </a:r>
            <a:endParaRPr lang="it-IT" sz="1400" b="1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Le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Manifestazioni di interesse pervenute entro la data del 5 aprile sono state quindi archiviate 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per poterle valorizzare adeguatamente nel processo di progettazione della Strategia.</a:t>
            </a:r>
            <a:endParaRPr lang="it-IT" sz="1400" b="1" u="sng" dirty="0" smtClean="0">
              <a:latin typeface="Gill Sans MT" panose="020B0502020104020203" pitchFamily="34" charset="0"/>
            </a:endParaRP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Nuove </a:t>
            </a:r>
            <a:r>
              <a:rPr lang="it-IT" sz="1400" b="1" dirty="0">
                <a:solidFill>
                  <a:srgbClr val="FF0000"/>
                </a:solidFill>
                <a:latin typeface="Gill Sans MT" panose="020B0502020104020203" pitchFamily="34" charset="0"/>
              </a:rPr>
              <a:t>finestre temporali per l’adesione al partenariato della Strategia Territoriale di Frosinone potranno essere aperte secondo modalità e scadenze che saranno opportunamente indicate dall’Amministrazione comunale.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94" y="3811775"/>
            <a:ext cx="4682807" cy="41690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1048234" y="1374528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952499" y="634912"/>
            <a:ext cx="8671792" cy="843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La manifestazione di interesse</a:t>
            </a:r>
            <a:endParaRPr lang="it-IT" sz="2800" b="1" dirty="0">
              <a:solidFill>
                <a:srgbClr val="00206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29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94" y="0"/>
            <a:ext cx="4846211" cy="685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449" y="1683385"/>
            <a:ext cx="5418290" cy="45419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1048234" y="1374528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99692" y="1210235"/>
            <a:ext cx="3959715" cy="548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2008" tIns="736368" rIns="722085" bIns="7363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Nella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nuvola di parole sono state rappresentate le parole chiave emerse dalle manifestazioni di interesse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.</a:t>
            </a:r>
          </a:p>
          <a:p>
            <a:endParaRPr lang="it-IT" sz="20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Più la parola è rappresentata con un carattere grande più risulta ricorrente nel processo di consultazione. </a:t>
            </a:r>
            <a:endParaRPr lang="it-IT" sz="2000" dirty="0">
              <a:effectLst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850899" y="357823"/>
            <a:ext cx="8671792" cy="843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Sintesi dei contributi raccolti tramite manifestazione di interessa</a:t>
            </a:r>
            <a:endParaRPr lang="it-IT" sz="2800" b="1" dirty="0">
              <a:solidFill>
                <a:srgbClr val="00206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61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94" y="0"/>
            <a:ext cx="4846211" cy="6858000"/>
          </a:xfrm>
          <a:prstGeom prst="rect">
            <a:avLst/>
          </a:prstGeom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318" y="1056930"/>
            <a:ext cx="3663092" cy="12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818" y="2767092"/>
            <a:ext cx="3241337" cy="11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593" y="4509278"/>
            <a:ext cx="3536834" cy="12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7024" y="600207"/>
            <a:ext cx="3959715" cy="601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2008" tIns="736368" rIns="722085" bIns="7363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Un’ulteriore attività comune realizzata dall’</a:t>
            </a:r>
            <a:r>
              <a:rPr lang="it-IT" altLang="it-IT" sz="1400" b="1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AdG</a:t>
            </a: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a beneficio delle Amministrazioni di Viterbo, Rieti, Frosinone e Latina ha previsto la realizzazione di una piattaforma online – attraverso un </a:t>
            </a: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hlinkClick r:id="rId6"/>
              </a:rPr>
              <a:t>link</a:t>
            </a: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pubblicato sui siti web ufficiali dei 4 Comuni e accessibile tramite SPID – per consentire di ampliare il processo di partecipazione dei portatori di interesse locali, sia in forma organizzata (es. associazioni), sia in forma individuale. </a:t>
            </a:r>
            <a:endParaRPr lang="it-IT" altLang="it-IT" sz="1400" b="1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FontTx/>
              <a:buChar char="•"/>
            </a:pPr>
            <a:endParaRPr lang="it-IT" altLang="it-IT" sz="1400" b="1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>
              <a:buFontTx/>
              <a:buChar char="•"/>
            </a:pPr>
            <a:r>
              <a:rPr lang="it-IT" altLang="it-IT" sz="1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Tale </a:t>
            </a: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finalità è stata realizzata nella piattaforma attraverso un percorso guidato di condivisione degli esiti dell’analisi di contesto territoriale e di raccolta contributi espressi dagli utenti, secondo </a:t>
            </a:r>
            <a:r>
              <a:rPr lang="it-IT" altLang="it-IT" sz="1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diverse fasi.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85595" y="3870355"/>
            <a:ext cx="35464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sz="1100" b="1" i="1" dirty="0" smtClean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SECONDA FASE </a:t>
            </a:r>
            <a:r>
              <a:rPr lang="it-IT" altLang="it-IT" sz="1100" b="1" i="1" dirty="0" smtClean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I</a:t>
            </a:r>
            <a:r>
              <a:rPr kumimoji="0" lang="it-IT" altLang="it-IT" sz="1100" b="1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nformativa sul quadro demografico del Comune selezionato</a:t>
            </a:r>
            <a:endParaRPr kumimoji="0" lang="it-IT" altLang="it-IT" sz="8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85594" y="5754266"/>
            <a:ext cx="34756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sz="1100" b="1" i="1" dirty="0" smtClean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TERZA </a:t>
            </a:r>
            <a:r>
              <a:rPr lang="it-IT" altLang="it-IT" sz="1100" b="1" i="1" dirty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FASE </a:t>
            </a:r>
            <a:r>
              <a:rPr lang="it-IT" altLang="it-IT" sz="1100" b="1" i="1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Rilevazione sintetica dei servizi digitali dello stesso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685594" y="2204402"/>
            <a:ext cx="34756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b="1" i="1" dirty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PRIMA FASE </a:t>
            </a:r>
            <a:r>
              <a:rPr lang="it-IT" altLang="it-IT" sz="1100" b="1" i="1" dirty="0" err="1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Profilazione</a:t>
            </a:r>
            <a:r>
              <a:rPr lang="it-IT" altLang="it-IT" sz="1100" b="1" i="1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dell’utente e selezione della ST di riferimento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14" name="Picture 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109" y="4287465"/>
            <a:ext cx="4197106" cy="23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490122" y="1341611"/>
            <a:ext cx="4436684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b="1" i="1" dirty="0" smtClean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QUARTA </a:t>
            </a:r>
            <a:r>
              <a:rPr lang="it-IT" altLang="it-IT" sz="1100" b="1" i="1" dirty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FASE </a:t>
            </a:r>
            <a:r>
              <a:rPr lang="it-IT" altLang="it-IT" sz="1100" b="1" i="1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Individuazione delle priorità di intervento rispetto agli ambiti tematici della ST</a:t>
            </a:r>
          </a:p>
          <a:p>
            <a:pPr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Al fine di coinvolgere i portatori di interesse locali nella definizione di una Strategia Territoriale condivisa, per ciascuno degli 8 ambiti di seguito indicati è stato quindi chiesto agli utenti di indicare una priorità di intervento.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b="1" i="1" dirty="0" smtClean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QUINTA </a:t>
            </a:r>
            <a:r>
              <a:rPr lang="it-IT" altLang="it-IT" sz="1100" b="1" i="1" dirty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FASE </a:t>
            </a:r>
            <a:r>
              <a:rPr lang="it-IT" altLang="it-IT" sz="1100" b="1" i="1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Rappresentazione sintetica del quadro diagnostico territoriale</a:t>
            </a:r>
          </a:p>
          <a:p>
            <a:pPr lvl="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La piattaforma ha reso ai cittadini, Istituzioni, Associazioni e Operatori Economici una "fotografia" del territorio attraverso la rappresentazione sintetica con “pillole informative” dei 31 </a:t>
            </a:r>
            <a:r>
              <a:rPr lang="it-IT" altLang="it-IT" sz="1100" dirty="0" err="1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sottoambiti</a:t>
            </a:r>
            <a:r>
              <a:rPr lang="it-IT" altLang="it-IT" sz="1100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associati agli 8 </a:t>
            </a:r>
            <a:r>
              <a:rPr lang="it-IT" altLang="it-IT" sz="1100" dirty="0" err="1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macroambiti</a:t>
            </a:r>
            <a:r>
              <a:rPr lang="it-IT" altLang="it-IT" sz="1100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it-IT" altLang="it-IT" sz="1100" dirty="0" smtClean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tematici</a:t>
            </a:r>
          </a:p>
          <a:p>
            <a:pPr lvl="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b="1" i="1" dirty="0" smtClean="0">
                <a:solidFill>
                  <a:srgbClr val="00A19A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SESTA FASE </a:t>
            </a:r>
            <a:r>
              <a:rPr lang="it-IT" altLang="it-IT" sz="1100" b="1" i="1" dirty="0" smtClean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Raccolta </a:t>
            </a:r>
            <a:r>
              <a:rPr lang="it-IT" altLang="it-IT" sz="1100" b="1" i="1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dei contributi e dei fabbisogni</a:t>
            </a:r>
          </a:p>
          <a:p>
            <a:pPr lvl="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dirty="0"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 valle del percorso di navigazione ogni utente ha potuto esprimere un fabbisogno o fornire un contributo sotto forma di osservazione e/o documento che poteva essere allegato in più di un ambito. </a:t>
            </a:r>
            <a:endParaRPr lang="it-IT" altLang="it-IT" sz="1100" dirty="0" smtClean="0">
              <a:solidFill>
                <a:schemeClr val="accent5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542048" y="856249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560164" y="140750"/>
            <a:ext cx="8671792" cy="843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La piattaforma partecipativa</a:t>
            </a:r>
            <a:endParaRPr lang="it-IT" sz="2800" b="1" dirty="0">
              <a:solidFill>
                <a:srgbClr val="00206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92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94" y="0"/>
            <a:ext cx="4846211" cy="6858000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850899" y="140742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it-IT" sz="1800" dirty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Alla data </a:t>
            </a:r>
            <a:r>
              <a:rPr lang="it-IT" altLang="it-IT" sz="1800" dirty="0" smtClean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di scadenza risultano 34 </a:t>
            </a:r>
            <a:r>
              <a:rPr lang="it-IT" altLang="it-IT" sz="1800" dirty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contributi espressi in piattaforma da 17 utenti registrati. Dalle </a:t>
            </a:r>
            <a:r>
              <a:rPr lang="it-IT" altLang="it-IT" sz="1800" dirty="0" smtClean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risultanze </a:t>
            </a:r>
            <a:r>
              <a:rPr lang="it-IT" altLang="it-IT" sz="1800" dirty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è possibile aggregare i seguenti dati: </a:t>
            </a:r>
          </a:p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endParaRPr lang="it-IT" sz="1800" b="1" dirty="0">
              <a:solidFill>
                <a:schemeClr val="accent1">
                  <a:lumMod val="75000"/>
                </a:schemeClr>
              </a:solidFill>
              <a:latin typeface="Gotham Book" pitchFamily="50" charset="0"/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xmlns="" val="1619131684"/>
              </p:ext>
            </p:extLst>
          </p:nvPr>
        </p:nvGraphicFramePr>
        <p:xfrm>
          <a:off x="931834" y="4179609"/>
          <a:ext cx="3187994" cy="212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046610"/>
              </p:ext>
            </p:extLst>
          </p:nvPr>
        </p:nvGraphicFramePr>
        <p:xfrm>
          <a:off x="1147881" y="3006666"/>
          <a:ext cx="27559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xmlns="" val="7639360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937826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Tipo utente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3389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CITTADINO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83404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OPERATORE ECONOMICO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6472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ASSOCIAZIONE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11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9221264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1269006"/>
              </p:ext>
            </p:extLst>
          </p:nvPr>
        </p:nvGraphicFramePr>
        <p:xfrm>
          <a:off x="4574759" y="4226703"/>
          <a:ext cx="275590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xmlns="" val="11090587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34796805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Ambito di interesse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 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44760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AMBIENTE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38758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CULTURA, SPORT E TURISMO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0843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INCLUSIONE SOCIALE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82331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ISTRUZIONE E FORMAZIONE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00692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MOBILITÀ SOSTENIBILE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36486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OCCUPAZIONE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16741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SISTEMA PRODUTTIVO LOCALE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03075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SISTEMA SOCIOSANITARIO E SOCIOASSISTENZIALE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48233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34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8031274"/>
                  </a:ext>
                </a:extLst>
              </a:tr>
            </a:tbl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xmlns="" val="4036438271"/>
              </p:ext>
            </p:extLst>
          </p:nvPr>
        </p:nvGraphicFramePr>
        <p:xfrm>
          <a:off x="7089891" y="2424457"/>
          <a:ext cx="4847246" cy="360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10636" y="2319554"/>
            <a:ext cx="232198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b="1" i="1" dirty="0">
                <a:solidFill>
                  <a:srgbClr val="00A19A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it-IT" altLang="it-IT" sz="1100" b="1" i="1" dirty="0" smtClean="0">
                <a:solidFill>
                  <a:srgbClr val="00A19A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AMBITI DI INTERESSE </a:t>
            </a:r>
            <a:r>
              <a:rPr lang="it-IT" altLang="it-IT" sz="1100" b="1" i="1" dirty="0" smtClean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Gli </a:t>
            </a:r>
            <a:r>
              <a:rPr lang="it-IT" altLang="it-IT" sz="1100" b="1" i="1" dirty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ambiti di interesse prediletti dai 34 contributi espressi hanno evidenziato un maggiore interessamento per l’ambiente e cultura, sport e turismo; le evidenze sono di seguito rappresentate: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51839" y="2340544"/>
            <a:ext cx="365335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100" b="1" i="1" dirty="0">
                <a:solidFill>
                  <a:srgbClr val="00A19A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it-IT" altLang="it-IT" sz="1100" b="1" i="1" dirty="0" smtClean="0">
                <a:solidFill>
                  <a:srgbClr val="00A19A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TIPO DI UTENTE </a:t>
            </a:r>
            <a:r>
              <a:rPr lang="it-IT" altLang="it-IT" sz="1100" b="1" i="1" dirty="0">
                <a:solidFill>
                  <a:schemeClr val="accent5"/>
                </a:solidFill>
                <a:latin typeface="Gotham Book" pitchFamily="50" charset="0"/>
                <a:ea typeface="Gill Sans MT" panose="020B0502020104020203" pitchFamily="34" charset="0"/>
                <a:cs typeface="Gill Sans MT" panose="020B0502020104020203" pitchFamily="34" charset="0"/>
              </a:rPr>
              <a:t>Dei 17 utenti registrati, 2 sono cittadini, 4 operatori economici e 11 associazioni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Connettore diritto 12"/>
          <p:cNvCxnSpPr/>
          <p:nvPr/>
        </p:nvCxnSpPr>
        <p:spPr>
          <a:xfrm>
            <a:off x="4405745" y="2274586"/>
            <a:ext cx="0" cy="423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FCEA6F20-2495-FE7C-DA75-A7A531C09A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80203"/>
          <a:stretch/>
        </p:blipFill>
        <p:spPr bwMode="auto">
          <a:xfrm>
            <a:off x="9932106" y="163269"/>
            <a:ext cx="2930313" cy="8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xmlns="" id="{81FCD55E-9FB9-95D6-FECE-D7E963B84D14}"/>
              </a:ext>
            </a:extLst>
          </p:cNvPr>
          <p:cNvCxnSpPr>
            <a:cxnSpLocks/>
          </p:cNvCxnSpPr>
          <p:nvPr/>
        </p:nvCxnSpPr>
        <p:spPr>
          <a:xfrm>
            <a:off x="1051839" y="1170774"/>
            <a:ext cx="8689908" cy="15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850899" y="357823"/>
            <a:ext cx="8671792" cy="843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Sintesi dei contributi raccolti tramite piattaforma</a:t>
            </a:r>
          </a:p>
        </p:txBody>
      </p:sp>
    </p:spTree>
    <p:extLst>
      <p:ext uri="{BB962C8B-B14F-4D97-AF65-F5344CB8AC3E}">
        <p14:creationId xmlns:p14="http://schemas.microsoft.com/office/powerpoint/2010/main" xmlns="" val="369232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1338</Words>
  <Application>Microsoft Office PowerPoint</Application>
  <PresentationFormat>Personalizzato</PresentationFormat>
  <Paragraphs>174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1_Office Theme</vt:lpstr>
      <vt:lpstr>Diapositiva 1</vt:lpstr>
      <vt:lpstr>Le fasi per la predisposizione delle Strategie Territoriali</vt:lpstr>
      <vt:lpstr>LA STRATEGIA TERRITORALE DEL COMUNE DI FROSINONE: Gli interventi di prima fase</vt:lpstr>
      <vt:lpstr>Diapositiva 4</vt:lpstr>
      <vt:lpstr>Gli strumenti della partecipazione locale</vt:lpstr>
      <vt:lpstr>Diapositiva 6</vt:lpstr>
      <vt:lpstr>Diapositiva 7</vt:lpstr>
      <vt:lpstr>La piattaforma partecipativa</vt:lpstr>
      <vt:lpstr>Sintesi dei contributi raccolti tramite piattaforma</vt:lpstr>
      <vt:lpstr>Sintesi dei contributi raccolti tramite piattaforma</vt:lpstr>
      <vt:lpstr>Sintesi dei contributi raccolti tramite piattaforma</vt:lpstr>
      <vt:lpstr>Altri fattori determinanti per la scelta degli interventi di prima fase</vt:lpstr>
      <vt:lpstr>LA STRATEGIA TERRITORALE DEL COMUNE DI FROSINONE Gli interventi di prima fase  Una visione di insieme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Miranda</dc:creator>
  <cp:lastModifiedBy>ilaria.ferri</cp:lastModifiedBy>
  <cp:revision>65</cp:revision>
  <dcterms:created xsi:type="dcterms:W3CDTF">2023-03-03T15:40:53Z</dcterms:created>
  <dcterms:modified xsi:type="dcterms:W3CDTF">2024-10-23T14:30:06Z</dcterms:modified>
</cp:coreProperties>
</file>